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78" r:id="rId8"/>
    <p:sldId id="277" r:id="rId9"/>
    <p:sldId id="262" r:id="rId10"/>
    <p:sldId id="263" r:id="rId11"/>
    <p:sldId id="264" r:id="rId12"/>
    <p:sldId id="289" r:id="rId13"/>
    <p:sldId id="265" r:id="rId14"/>
    <p:sldId id="267" r:id="rId15"/>
    <p:sldId id="280" r:id="rId16"/>
    <p:sldId id="281" r:id="rId17"/>
    <p:sldId id="268" r:id="rId18"/>
    <p:sldId id="279" r:id="rId19"/>
    <p:sldId id="269" r:id="rId20"/>
    <p:sldId id="270" r:id="rId21"/>
    <p:sldId id="271" r:id="rId22"/>
    <p:sldId id="283" r:id="rId23"/>
    <p:sldId id="284" r:id="rId24"/>
    <p:sldId id="285" r:id="rId25"/>
    <p:sldId id="287" r:id="rId26"/>
    <p:sldId id="288" r:id="rId27"/>
    <p:sldId id="290" r:id="rId28"/>
  </p:sldIdLst>
  <p:sldSz cx="9144000" cy="5143500" type="screen16x9"/>
  <p:notesSz cx="6858000" cy="9144000"/>
  <p:embeddedFontLst>
    <p:embeddedFont>
      <p:font typeface="D2Coding" panose="020B0600000101010101" charset="-127"/>
      <p:regular r:id="rId30"/>
      <p:bold r:id="rId31"/>
    </p:embeddedFont>
    <p:embeddedFont>
      <p:font typeface="Nanum Gothic" panose="020B0600000101010101" charset="-127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C3FE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BA37608-9518-467A-88D4-0C59A4560A16}">
  <a:tblStyle styleId="{0BA37608-9518-467A-88D4-0C59A4560A1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156" autoAdjust="0"/>
  </p:normalViewPr>
  <p:slideViewPr>
    <p:cSldViewPr snapToGrid="0">
      <p:cViewPr varScale="1">
        <p:scale>
          <a:sx n="135" d="100"/>
          <a:sy n="135" d="100"/>
        </p:scale>
        <p:origin x="92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866230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안녕하세요</a:t>
            </a:r>
            <a:r>
              <a:rPr lang="en-US" altLang="ko-KR" dirty="0"/>
              <a:t>, 3</a:t>
            </a:r>
            <a:r>
              <a:rPr lang="ko-KR" altLang="en-US" dirty="0"/>
              <a:t>차 프로젝트 </a:t>
            </a:r>
            <a:r>
              <a:rPr lang="en-US" altLang="ko-KR" dirty="0"/>
              <a:t>6</a:t>
            </a:r>
            <a:r>
              <a:rPr lang="ko-KR" altLang="en-US" dirty="0"/>
              <a:t>조</a:t>
            </a:r>
            <a:r>
              <a:rPr lang="en-US" altLang="ko-KR" dirty="0"/>
              <a:t>, </a:t>
            </a:r>
            <a:r>
              <a:rPr lang="ko-KR" altLang="en-US" dirty="0" err="1"/>
              <a:t>개발명</a:t>
            </a:r>
            <a:r>
              <a:rPr lang="ko-KR" altLang="en-US" dirty="0"/>
              <a:t> </a:t>
            </a:r>
            <a:r>
              <a:rPr lang="ko-KR" altLang="en-US" dirty="0" err="1"/>
              <a:t>트랜스패스트의</a:t>
            </a:r>
            <a:r>
              <a:rPr lang="ko-KR" altLang="en-US" dirty="0"/>
              <a:t> 발표를 맡게 된 강하종 입니다</a:t>
            </a:r>
            <a:r>
              <a:rPr lang="en-US" altLang="ko-KR" dirty="0"/>
              <a:t>. </a:t>
            </a:r>
            <a:r>
              <a:rPr lang="ko-KR" altLang="en-US" dirty="0"/>
              <a:t>저희 조는 </a:t>
            </a:r>
            <a:r>
              <a:rPr lang="ko-KR" altLang="en-US" dirty="0" err="1"/>
              <a:t>정다훈님</a:t>
            </a:r>
            <a:r>
              <a:rPr lang="en-US" altLang="ko-KR" dirty="0"/>
              <a:t>, </a:t>
            </a:r>
            <a:r>
              <a:rPr lang="ko-KR" altLang="en-US" dirty="0"/>
              <a:t>김희태님</a:t>
            </a:r>
            <a:r>
              <a:rPr lang="en-US" altLang="ko-KR" dirty="0"/>
              <a:t>, </a:t>
            </a:r>
            <a:r>
              <a:rPr lang="ko-KR" altLang="en-US" dirty="0" err="1"/>
              <a:t>신혜지님</a:t>
            </a:r>
            <a:r>
              <a:rPr lang="en-US" altLang="ko-KR" dirty="0"/>
              <a:t>, </a:t>
            </a:r>
            <a:r>
              <a:rPr lang="ko-KR" altLang="en-US" dirty="0" err="1"/>
              <a:t>이동곤님</a:t>
            </a:r>
            <a:r>
              <a:rPr lang="en-US" altLang="ko-KR" dirty="0"/>
              <a:t>, </a:t>
            </a:r>
            <a:r>
              <a:rPr lang="ko-KR" altLang="en-US" dirty="0"/>
              <a:t>장지원님과 함께 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1e7dce1c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11e7dce1c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요구사항 명세서입니다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/>
              <a:t>Plan_A</a:t>
            </a:r>
            <a:r>
              <a:rPr lang="en-US" altLang="ko-KR" dirty="0"/>
              <a:t> :</a:t>
            </a:r>
            <a:br>
              <a:rPr lang="en-US" altLang="ko-KR" dirty="0"/>
            </a:br>
            <a:r>
              <a:rPr lang="ko-KR" altLang="en-US" dirty="0"/>
              <a:t>첫번째</a:t>
            </a:r>
            <a:r>
              <a:rPr lang="en-US" altLang="ko-KR" dirty="0"/>
              <a:t>,</a:t>
            </a:r>
            <a:r>
              <a:rPr lang="ko-KR" altLang="en-US" dirty="0"/>
              <a:t> 로그인은 이메일과 비밀번호 입력을 받습니다</a:t>
            </a:r>
            <a:r>
              <a:rPr lang="en-US" altLang="ko-KR" dirty="0"/>
              <a:t>. </a:t>
            </a:r>
            <a:r>
              <a:rPr lang="ko-KR" altLang="en-US" dirty="0"/>
              <a:t>다만 회원가입 기능을 제공하지 않고</a:t>
            </a:r>
            <a:r>
              <a:rPr lang="en-US" altLang="ko-KR" dirty="0"/>
              <a:t>, </a:t>
            </a:r>
            <a:r>
              <a:rPr lang="ko-KR" altLang="en-US" dirty="0"/>
              <a:t>구글</a:t>
            </a:r>
            <a:r>
              <a:rPr lang="en-US" altLang="ko-KR" dirty="0"/>
              <a:t>, </a:t>
            </a:r>
            <a:r>
              <a:rPr lang="ko-KR" altLang="en-US" dirty="0"/>
              <a:t>네이버</a:t>
            </a:r>
            <a:r>
              <a:rPr lang="en-US" altLang="ko-KR" dirty="0"/>
              <a:t>, </a:t>
            </a:r>
            <a:r>
              <a:rPr lang="ko-KR" altLang="en-US" dirty="0" err="1"/>
              <a:t>깃허브</a:t>
            </a:r>
            <a:r>
              <a:rPr lang="ko-KR" altLang="en-US" dirty="0"/>
              <a:t> 로그인 </a:t>
            </a:r>
            <a:r>
              <a:rPr lang="en-US" altLang="ko-KR" dirty="0"/>
              <a:t>API</a:t>
            </a:r>
            <a:r>
              <a:rPr lang="ko-KR" altLang="en-US" dirty="0"/>
              <a:t>를 사용하여 로그인을 할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두번째는 </a:t>
            </a:r>
            <a:r>
              <a:rPr lang="ko-KR" altLang="en-US" dirty="0" err="1"/>
              <a:t>문서변환입니다</a:t>
            </a:r>
            <a:r>
              <a:rPr lang="en-US" altLang="ko-KR" dirty="0"/>
              <a:t>. </a:t>
            </a:r>
            <a:r>
              <a:rPr lang="ko-KR" altLang="en-US" dirty="0"/>
              <a:t>이미지를 업로드할 수 있고요</a:t>
            </a:r>
            <a:r>
              <a:rPr lang="en-US" altLang="ko-KR" dirty="0"/>
              <a:t>, </a:t>
            </a:r>
            <a:r>
              <a:rPr lang="ko-KR" altLang="en-US" dirty="0"/>
              <a:t>확장자는 </a:t>
            </a:r>
            <a:r>
              <a:rPr lang="en-US" altLang="ko-KR" dirty="0"/>
              <a:t>JPG, PNG,</a:t>
            </a:r>
            <a:r>
              <a:rPr lang="ko-KR" altLang="en-US" dirty="0"/>
              <a:t> </a:t>
            </a:r>
            <a:r>
              <a:rPr lang="en-US" altLang="ko-KR" dirty="0"/>
              <a:t>PDF, TIFF</a:t>
            </a:r>
            <a:r>
              <a:rPr lang="ko-KR" altLang="en-US" dirty="0"/>
              <a:t>를 허용합니다</a:t>
            </a:r>
            <a:r>
              <a:rPr lang="en-US" altLang="ko-KR" dirty="0"/>
              <a:t>. </a:t>
            </a:r>
            <a:r>
              <a:rPr lang="ko-KR" altLang="en-US" dirty="0"/>
              <a:t>이미지 파일 사이즈는 서버의 용량 관계로 </a:t>
            </a:r>
            <a:r>
              <a:rPr lang="en-US" altLang="ko-KR" dirty="0"/>
              <a:t>20MB</a:t>
            </a:r>
            <a:r>
              <a:rPr lang="ko-KR" altLang="en-US" dirty="0"/>
              <a:t>까지 가능하고</a:t>
            </a:r>
            <a:r>
              <a:rPr lang="en-US" altLang="ko-KR" dirty="0"/>
              <a:t>, </a:t>
            </a:r>
            <a:r>
              <a:rPr lang="ko-KR" altLang="en-US" dirty="0"/>
              <a:t>인식 언어는 한국어</a:t>
            </a:r>
            <a:r>
              <a:rPr lang="en-US" altLang="ko-KR" dirty="0"/>
              <a:t>, </a:t>
            </a:r>
            <a:r>
              <a:rPr lang="ko-KR" altLang="en-US" dirty="0"/>
              <a:t>영어</a:t>
            </a:r>
            <a:r>
              <a:rPr lang="en-US" altLang="ko-KR" dirty="0"/>
              <a:t>, </a:t>
            </a:r>
            <a:r>
              <a:rPr lang="ko-KR" altLang="en-US" dirty="0"/>
              <a:t>일본어로 제한됩니다</a:t>
            </a:r>
            <a:r>
              <a:rPr lang="en-US" altLang="ko-KR" dirty="0"/>
              <a:t>. </a:t>
            </a:r>
            <a:r>
              <a:rPr lang="ko-KR" altLang="en-US" dirty="0"/>
              <a:t>필기체일 경우 인식 언어는 한국어와 일본어만 가능합니다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세번째는 음성변환 입니다</a:t>
            </a:r>
            <a:r>
              <a:rPr lang="en-US" altLang="ko-KR" dirty="0"/>
              <a:t>. </a:t>
            </a:r>
            <a:r>
              <a:rPr lang="ko-KR" altLang="en-US" dirty="0"/>
              <a:t>변환할 텍스트를 입력할 수 있고요</a:t>
            </a:r>
            <a:r>
              <a:rPr lang="en-US" altLang="ko-KR" dirty="0"/>
              <a:t>, MP3</a:t>
            </a:r>
            <a:r>
              <a:rPr lang="ko-KR" altLang="en-US" dirty="0"/>
              <a:t>나 </a:t>
            </a:r>
            <a:r>
              <a:rPr lang="en-US" altLang="ko-KR" dirty="0"/>
              <a:t>WAV</a:t>
            </a:r>
            <a:r>
              <a:rPr lang="ko-KR" altLang="en-US" dirty="0"/>
              <a:t>파일로 변환이 가능합니다</a:t>
            </a:r>
            <a:r>
              <a:rPr lang="en-US" altLang="ko-KR" dirty="0"/>
              <a:t>. 65</a:t>
            </a:r>
            <a:r>
              <a:rPr lang="ko-KR" altLang="en-US" dirty="0"/>
              <a:t>가지의 목소리 중에서 변환될 음성을 선택할 수 있고</a:t>
            </a:r>
            <a:r>
              <a:rPr lang="en-US" altLang="ko-KR" dirty="0"/>
              <a:t>, </a:t>
            </a:r>
            <a:r>
              <a:rPr lang="ko-KR" altLang="en-US" dirty="0"/>
              <a:t>변환 가능 언어는 한국어</a:t>
            </a:r>
            <a:r>
              <a:rPr lang="en-US" altLang="ko-KR" dirty="0"/>
              <a:t>, </a:t>
            </a:r>
            <a:r>
              <a:rPr lang="ko-KR" altLang="en-US" dirty="0"/>
              <a:t>영어</a:t>
            </a:r>
            <a:r>
              <a:rPr lang="en-US" altLang="ko-KR" dirty="0"/>
              <a:t>, </a:t>
            </a:r>
            <a:r>
              <a:rPr lang="ko-KR" altLang="en-US" dirty="0"/>
              <a:t>일본어</a:t>
            </a:r>
            <a:r>
              <a:rPr lang="en-US" altLang="ko-KR" dirty="0"/>
              <a:t>, </a:t>
            </a:r>
            <a:r>
              <a:rPr lang="ko-KR" altLang="en-US" dirty="0"/>
              <a:t>중국어</a:t>
            </a:r>
            <a:r>
              <a:rPr lang="en-US" altLang="ko-KR" dirty="0"/>
              <a:t>, </a:t>
            </a:r>
            <a:r>
              <a:rPr lang="ko-KR" altLang="en-US" dirty="0" err="1"/>
              <a:t>대만어</a:t>
            </a:r>
            <a:r>
              <a:rPr lang="en-US" altLang="ko-KR" dirty="0"/>
              <a:t>, </a:t>
            </a:r>
            <a:r>
              <a:rPr lang="ko-KR" altLang="en-US" dirty="0"/>
              <a:t>스페인어 총 </a:t>
            </a:r>
            <a:r>
              <a:rPr lang="en-US" altLang="ko-KR" dirty="0"/>
              <a:t>6</a:t>
            </a:r>
            <a:r>
              <a:rPr lang="ko-KR" altLang="en-US" dirty="0"/>
              <a:t>개를 지원합니다</a:t>
            </a:r>
            <a:r>
              <a:rPr lang="en-US" altLang="ko-KR" dirty="0"/>
              <a:t>. </a:t>
            </a:r>
            <a:r>
              <a:rPr lang="ko-KR" altLang="en-US" dirty="0"/>
              <a:t>음성 볼륨 및 속도 조절이 가능하고</a:t>
            </a:r>
            <a:r>
              <a:rPr lang="en-US" altLang="ko-KR" dirty="0"/>
              <a:t>, </a:t>
            </a:r>
            <a:r>
              <a:rPr lang="ko-KR" altLang="en-US" dirty="0"/>
              <a:t>감정 조절 또한 가능합니다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네번째는 </a:t>
            </a:r>
            <a:r>
              <a:rPr lang="ko-KR" altLang="en-US" dirty="0" err="1"/>
              <a:t>매체변환입니다</a:t>
            </a:r>
            <a:r>
              <a:rPr lang="en-US" altLang="ko-KR" dirty="0"/>
              <a:t>. </a:t>
            </a:r>
            <a:r>
              <a:rPr lang="ko-KR" altLang="en-US" dirty="0"/>
              <a:t>텍스트로 변환할 미디어 매체를 업로드할 수 있고</a:t>
            </a:r>
            <a:r>
              <a:rPr lang="en-US" altLang="ko-KR" dirty="0"/>
              <a:t>, </a:t>
            </a:r>
            <a:r>
              <a:rPr lang="ko-KR" altLang="en-US" dirty="0"/>
              <a:t>업로드 가능한 확장자는 </a:t>
            </a:r>
            <a:r>
              <a:rPr lang="en-US" altLang="ko-KR" dirty="0"/>
              <a:t>MP3, AAC, AC3, OGG, FLAC, WAV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인식언어는 한국어</a:t>
            </a:r>
            <a:r>
              <a:rPr lang="en-US" altLang="ko-KR" dirty="0"/>
              <a:t>, </a:t>
            </a:r>
            <a:r>
              <a:rPr lang="ko-KR" altLang="en-US" dirty="0"/>
              <a:t>일본어</a:t>
            </a:r>
            <a:r>
              <a:rPr lang="en-US" altLang="ko-KR" dirty="0"/>
              <a:t>, </a:t>
            </a:r>
            <a:r>
              <a:rPr lang="ko-KR" altLang="en-US" dirty="0"/>
              <a:t>중국어</a:t>
            </a:r>
            <a:r>
              <a:rPr lang="en-US" altLang="ko-KR" dirty="0"/>
              <a:t>, </a:t>
            </a:r>
            <a:r>
              <a:rPr lang="ko-KR" altLang="en-US" dirty="0"/>
              <a:t>영어이며</a:t>
            </a:r>
            <a:r>
              <a:rPr lang="en-US" altLang="ko-KR" dirty="0"/>
              <a:t>, </a:t>
            </a:r>
            <a:r>
              <a:rPr lang="ko-KR" altLang="en-US" dirty="0"/>
              <a:t>최대 </a:t>
            </a:r>
            <a:r>
              <a:rPr lang="en-US" altLang="ko-KR" dirty="0"/>
              <a:t>12MB</a:t>
            </a:r>
            <a:r>
              <a:rPr lang="ko-KR" altLang="en-US" dirty="0"/>
              <a:t>의 용량을 제공하며</a:t>
            </a:r>
            <a:r>
              <a:rPr lang="en-US" altLang="ko-KR" dirty="0"/>
              <a:t>, </a:t>
            </a:r>
            <a:r>
              <a:rPr lang="ko-KR" altLang="en-US" dirty="0"/>
              <a:t>시간은 </a:t>
            </a:r>
            <a:r>
              <a:rPr lang="en-US" altLang="ko-KR" dirty="0"/>
              <a:t>60</a:t>
            </a:r>
            <a:r>
              <a:rPr lang="ko-KR" altLang="en-US" dirty="0"/>
              <a:t>초로 제한됩니다</a:t>
            </a:r>
            <a:r>
              <a:rPr lang="en-US" altLang="ko-KR" dirty="0"/>
              <a:t>. </a:t>
            </a:r>
            <a:r>
              <a:rPr lang="ko-KR" altLang="en-US" dirty="0"/>
              <a:t>마지막으로 간단번역은 일상에서 사용하는 파파고와 같습니다</a:t>
            </a:r>
            <a:r>
              <a:rPr lang="en-US" altLang="ko-KR" dirty="0"/>
              <a:t>. </a:t>
            </a:r>
            <a:r>
              <a:rPr lang="ko-KR" altLang="en-US" dirty="0"/>
              <a:t>그리고 로그인을 제외한 위의 네가지 기능은 공통적으로 모두 다운로드 및 미리보기 또는 </a:t>
            </a:r>
            <a:r>
              <a:rPr lang="ko-KR" altLang="en-US" dirty="0" err="1"/>
              <a:t>미리듣기</a:t>
            </a:r>
            <a:r>
              <a:rPr lang="ko-KR" altLang="en-US" dirty="0"/>
              <a:t> 기능을 지원합니다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/>
              <a:t>Plan_B</a:t>
            </a:r>
            <a:r>
              <a:rPr lang="en-US" altLang="ko-KR" dirty="0"/>
              <a:t> : </a:t>
            </a:r>
            <a:r>
              <a:rPr lang="ko-KR" altLang="en-US" dirty="0"/>
              <a:t>요구사항은 구현할 기능에 해당하는 총 </a:t>
            </a:r>
            <a:r>
              <a:rPr lang="en-US" altLang="ko-KR" dirty="0"/>
              <a:t>5</a:t>
            </a:r>
            <a:r>
              <a:rPr lang="ko-KR" altLang="en-US" dirty="0"/>
              <a:t>가지이며</a:t>
            </a:r>
            <a:r>
              <a:rPr lang="en-US" altLang="ko-KR" dirty="0"/>
              <a:t>, </a:t>
            </a:r>
            <a:r>
              <a:rPr lang="ko-KR" altLang="en-US" dirty="0"/>
              <a:t>자세한 내용은 </a:t>
            </a:r>
            <a:r>
              <a:rPr lang="en-US" altLang="ko-KR" dirty="0"/>
              <a:t>MLP</a:t>
            </a:r>
            <a:r>
              <a:rPr lang="ko-KR" altLang="en-US" dirty="0"/>
              <a:t>에 </a:t>
            </a:r>
            <a:r>
              <a:rPr lang="ko-KR" altLang="en-US" dirty="0" err="1"/>
              <a:t>업로드될</a:t>
            </a:r>
            <a:r>
              <a:rPr lang="ko-KR" altLang="en-US" dirty="0"/>
              <a:t> 이 발표자료를 다운 받으셔서 확인하실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1e7dce1c2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1e7dce1c2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다음으로는 메뉴 구조입니다</a:t>
            </a:r>
            <a:r>
              <a:rPr lang="en-US" altLang="ko-KR" dirty="0"/>
              <a:t>. </a:t>
            </a:r>
            <a:r>
              <a:rPr lang="ko-KR" altLang="en-US" dirty="0"/>
              <a:t>저희 서비스는 로그인을 하지 않아도 주요 기능들을 모두 사용할 수 있지만</a:t>
            </a:r>
            <a:r>
              <a:rPr lang="en-US" altLang="ko-KR" dirty="0"/>
              <a:t>, </a:t>
            </a:r>
            <a:r>
              <a:rPr lang="ko-KR" altLang="en-US" dirty="0"/>
              <a:t>변환한 자료를 보관하기 위해서는 로그인을 </a:t>
            </a:r>
            <a:r>
              <a:rPr lang="ko-KR" altLang="en-US" dirty="0" err="1"/>
              <a:t>해야합니다</a:t>
            </a:r>
            <a:r>
              <a:rPr lang="en-US" altLang="ko-KR" dirty="0"/>
              <a:t>. </a:t>
            </a:r>
            <a:r>
              <a:rPr lang="ko-KR" altLang="en-US" dirty="0"/>
              <a:t>즉 </a:t>
            </a:r>
            <a:r>
              <a:rPr lang="ko-KR" altLang="en-US" dirty="0" err="1"/>
              <a:t>메인화면을</a:t>
            </a:r>
            <a:r>
              <a:rPr lang="ko-KR" altLang="en-US" dirty="0"/>
              <a:t> 기준으로 좌측은 로그인을 하지 않았을 경우 사용할 수 있는 메뉴 구조고요</a:t>
            </a:r>
            <a:r>
              <a:rPr lang="en-US" altLang="ko-KR" dirty="0"/>
              <a:t>, </a:t>
            </a:r>
            <a:r>
              <a:rPr lang="ko-KR" altLang="en-US" dirty="0"/>
              <a:t>우측이 로그인을 했을 경우 사용할 수 있는 메뉴 구조입니다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4ee5204d6_4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4ee5204d6_4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</a:t>
            </a:r>
            <a:r>
              <a:rPr lang="en-US" altLang="ko-KR" dirty="0"/>
              <a:t>DB</a:t>
            </a:r>
            <a:r>
              <a:rPr lang="ko-KR" altLang="en-US" dirty="0"/>
              <a:t>설계입니다</a:t>
            </a:r>
            <a:r>
              <a:rPr lang="en-US" altLang="ko-KR" dirty="0"/>
              <a:t>. </a:t>
            </a:r>
            <a:r>
              <a:rPr lang="ko" dirty="0"/>
              <a:t>각 테이블은 그림과 같습니다.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주요 특징은 .._NO 을 </a:t>
            </a:r>
            <a:r>
              <a:rPr lang="ko-KR" altLang="en-US" dirty="0" err="1"/>
              <a:t>기본키</a:t>
            </a:r>
            <a:r>
              <a:rPr lang="ko" dirty="0"/>
              <a:t>로</a:t>
            </a:r>
            <a:r>
              <a:rPr lang="en-US" altLang="ko" dirty="0"/>
              <a:t>, </a:t>
            </a:r>
            <a:r>
              <a:rPr lang="ko" dirty="0"/>
              <a:t>변환기록 테이블은 UESR_NO을 </a:t>
            </a:r>
            <a:r>
              <a:rPr lang="ko-KR" altLang="en-US" dirty="0" err="1"/>
              <a:t>외래키</a:t>
            </a:r>
            <a:r>
              <a:rPr lang="ko" dirty="0"/>
              <a:t>로 가지는 점</a:t>
            </a:r>
            <a:r>
              <a:rPr lang="ko-KR" altLang="en-US" dirty="0"/>
              <a:t>인데요</a:t>
            </a:r>
            <a:r>
              <a:rPr lang="en-US" altLang="ko-KR" dirty="0"/>
              <a:t>, </a:t>
            </a:r>
            <a:r>
              <a:rPr lang="ko-KR" altLang="en-US" dirty="0"/>
              <a:t>여기서 </a:t>
            </a:r>
            <a:r>
              <a:rPr lang="ko" dirty="0"/>
              <a:t>TEXT 타입을 사용한 이유는 용량과 성능 측면 때문입니다.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VARCHAR도 64</a:t>
            </a:r>
            <a:r>
              <a:rPr lang="en-US" altLang="ko" dirty="0"/>
              <a:t>k</a:t>
            </a:r>
            <a:r>
              <a:rPr lang="ko" dirty="0"/>
              <a:t>B</a:t>
            </a:r>
            <a:r>
              <a:rPr lang="en-US" altLang="ko" dirty="0"/>
              <a:t>(</a:t>
            </a:r>
            <a:r>
              <a:rPr lang="ko-KR" altLang="en-US" dirty="0"/>
              <a:t>킬로바이트</a:t>
            </a:r>
            <a:r>
              <a:rPr lang="en-US" altLang="ko-KR" dirty="0"/>
              <a:t>)</a:t>
            </a:r>
            <a:r>
              <a:rPr lang="ko" dirty="0"/>
              <a:t>까지 저장 할 수 있지만</a:t>
            </a:r>
            <a:r>
              <a:rPr lang="en-US" altLang="ko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다른 컬럼들과 모두 합</a:t>
            </a:r>
            <a:r>
              <a:rPr lang="ko-KR" altLang="en-US" dirty="0"/>
              <a:t>친 용량이기 때문에</a:t>
            </a:r>
            <a:r>
              <a:rPr lang="ko" dirty="0"/>
              <a:t> 실제로는 64</a:t>
            </a:r>
            <a:r>
              <a:rPr lang="en-US" altLang="ko" dirty="0"/>
              <a:t>k</a:t>
            </a:r>
            <a:r>
              <a:rPr lang="ko" dirty="0"/>
              <a:t>B까지 저장할 수 없다는 점</a:t>
            </a:r>
            <a:r>
              <a:rPr lang="en-US" altLang="ko" dirty="0"/>
              <a:t>,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너무 큰 VARCHAR 컬럼이 존재하는 경우 레코드가 무거워져 성능에 영향을 미칠 수 있다는 점을 고려하여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TEXT 타입을 사용하였습니다.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11e7dce1c2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11e7dce1c2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</a:t>
            </a:r>
            <a:r>
              <a:rPr lang="en-US" altLang="ko-KR" dirty="0"/>
              <a:t>ERD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변환한 자료의 </a:t>
            </a:r>
            <a:r>
              <a:rPr lang="ko" dirty="0"/>
              <a:t>보관기능을 위한 DB를 객체 관계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" dirty="0"/>
              <a:t>다이어그램로 표현</a:t>
            </a:r>
            <a:r>
              <a:rPr lang="ko-KR" altLang="en-US" dirty="0"/>
              <a:t>해보았습니다</a:t>
            </a:r>
            <a:r>
              <a:rPr lang="en-US" altLang="ko-KR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</a:rPr>
              <a:t>기본적인 사용자 테이블과 변환기록 보관 테이블로 구성하였습니다.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</a:rPr>
              <a:t>원본파일이 TEXT이고 결과파일이 파일(mp3,wav,png,jpg) 인 경우 문서변환 테이블</a:t>
            </a:r>
            <a:r>
              <a:rPr lang="ko-KR" altLang="en-US" dirty="0">
                <a:solidFill>
                  <a:schemeClr val="dk1"/>
                </a:solidFill>
              </a:rPr>
              <a:t>에</a:t>
            </a:r>
            <a:r>
              <a:rPr lang="en-US" altLang="ko-KR" dirty="0">
                <a:solidFill>
                  <a:schemeClr val="dk1"/>
                </a:solidFill>
              </a:rPr>
              <a:t>,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</a:rPr>
              <a:t>원본파일이 파일(mp3,wav,png,jpg 등)이고 결과파일이 TEXT인 경우 매체변환 테이</a:t>
            </a:r>
            <a:r>
              <a:rPr lang="ko-KR" altLang="en-US" dirty="0" err="1">
                <a:solidFill>
                  <a:schemeClr val="dk1"/>
                </a:solidFill>
              </a:rPr>
              <a:t>블에</a:t>
            </a:r>
            <a:r>
              <a:rPr lang="en-US" altLang="ko-KR" dirty="0">
                <a:solidFill>
                  <a:schemeClr val="dk1"/>
                </a:solidFill>
              </a:rPr>
              <a:t>,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</a:rPr>
              <a:t>원본파일이 TEXT이고 결과파일이 TEXT인 경우 번역 테이블</a:t>
            </a:r>
            <a:r>
              <a:rPr lang="ko-KR" altLang="en-US" dirty="0">
                <a:solidFill>
                  <a:schemeClr val="dk1"/>
                </a:solidFill>
              </a:rPr>
              <a:t>에 저장됩니다</a:t>
            </a:r>
            <a:r>
              <a:rPr lang="en-US" altLang="ko-KR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</a:rPr>
              <a:t>기능이 </a:t>
            </a:r>
            <a:r>
              <a:rPr lang="en-US" altLang="ko-KR" dirty="0">
                <a:solidFill>
                  <a:schemeClr val="dk1"/>
                </a:solidFill>
              </a:rPr>
              <a:t>4</a:t>
            </a:r>
            <a:r>
              <a:rPr lang="ko-KR" altLang="en-US" dirty="0">
                <a:solidFill>
                  <a:schemeClr val="dk1"/>
                </a:solidFill>
              </a:rPr>
              <a:t>개이지만</a:t>
            </a:r>
            <a:r>
              <a:rPr lang="ko" dirty="0">
                <a:solidFill>
                  <a:schemeClr val="dk1"/>
                </a:solidFill>
              </a:rPr>
              <a:t> 테이블이 3개인 이유는</a:t>
            </a:r>
            <a:r>
              <a:rPr lang="en-US" altLang="ko" dirty="0">
                <a:solidFill>
                  <a:schemeClr val="dk1"/>
                </a:solidFill>
              </a:rPr>
              <a:t> </a:t>
            </a:r>
            <a:r>
              <a:rPr lang="ko" dirty="0">
                <a:solidFill>
                  <a:schemeClr val="dk1"/>
                </a:solidFill>
              </a:rPr>
              <a:t>음성변환</a:t>
            </a:r>
            <a:r>
              <a:rPr lang="ko-KR" altLang="en-US" dirty="0">
                <a:solidFill>
                  <a:schemeClr val="dk1"/>
                </a:solidFill>
              </a:rPr>
              <a:t>과 </a:t>
            </a:r>
            <a:r>
              <a:rPr lang="ko" dirty="0">
                <a:solidFill>
                  <a:schemeClr val="dk1"/>
                </a:solidFill>
              </a:rPr>
              <a:t>매체변환</a:t>
            </a:r>
            <a:r>
              <a:rPr lang="ko-KR" altLang="en-US" dirty="0">
                <a:solidFill>
                  <a:schemeClr val="dk1"/>
                </a:solidFill>
              </a:rPr>
              <a:t> 기능은</a:t>
            </a:r>
            <a:r>
              <a:rPr lang="ko" dirty="0">
                <a:solidFill>
                  <a:schemeClr val="dk1"/>
                </a:solidFill>
              </a:rPr>
              <a:t> 매체변환 테이블 하나로 대체할 수 있기 때문입니다.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14ee5204d6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14ee5204d6_4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테이블 명세서 입니다</a:t>
            </a:r>
            <a:r>
              <a:rPr lang="en-US" altLang="ko-KR" dirty="0"/>
              <a:t>. </a:t>
            </a:r>
            <a:r>
              <a:rPr lang="ko-KR" altLang="en-US" dirty="0"/>
              <a:t>첫번째로 </a:t>
            </a:r>
            <a:r>
              <a:rPr lang="ko" dirty="0"/>
              <a:t>사용자 테이블 명세서입니다.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14ee5204d6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14ee5204d6_4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테이블 명세서 입니다</a:t>
            </a:r>
            <a:r>
              <a:rPr lang="en-US" altLang="ko-KR" dirty="0"/>
              <a:t>. </a:t>
            </a:r>
            <a:r>
              <a:rPr lang="ko-KR" altLang="en-US" dirty="0"/>
              <a:t>첫번째로 </a:t>
            </a:r>
            <a:r>
              <a:rPr lang="ko" dirty="0"/>
              <a:t>사용자 테이블 명세서입니다.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80211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14ee5204d6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14ee5204d6_4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테이블 명세서 입니다</a:t>
            </a:r>
            <a:r>
              <a:rPr lang="en-US" altLang="ko-KR" dirty="0"/>
              <a:t>. </a:t>
            </a:r>
            <a:r>
              <a:rPr lang="ko-KR" altLang="en-US" dirty="0"/>
              <a:t>첫번째로 </a:t>
            </a:r>
            <a:r>
              <a:rPr lang="ko" dirty="0"/>
              <a:t>사용자 테이블 명세서입니다.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35507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4ee5204d6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14ee5204d6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</a:rPr>
              <a:t>두번째 </a:t>
            </a:r>
            <a:r>
              <a:rPr lang="ko" dirty="0">
                <a:solidFill>
                  <a:schemeClr val="dk1"/>
                </a:solidFill>
              </a:rPr>
              <a:t>문서 테이블 명세서입니다.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4ee5204d6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14ee5204d6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</a:rPr>
              <a:t>두번째 </a:t>
            </a:r>
            <a:r>
              <a:rPr lang="ko" dirty="0">
                <a:solidFill>
                  <a:schemeClr val="dk1"/>
                </a:solidFill>
              </a:rPr>
              <a:t>문서 테이블 명세서입니다.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9960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4ee5204d6_4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14ee5204d6_4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</a:rPr>
              <a:t>세번째 </a:t>
            </a:r>
            <a:r>
              <a:rPr lang="ko" dirty="0">
                <a:solidFill>
                  <a:schemeClr val="dk1"/>
                </a:solidFill>
              </a:rPr>
              <a:t>매체 테이블 명세서입니다.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1e7dce1c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11e7dce1c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발표순서는</a:t>
            </a:r>
            <a:r>
              <a:rPr lang="en-US" altLang="ko-KR" dirty="0"/>
              <a:t> </a:t>
            </a:r>
            <a:r>
              <a:rPr lang="ko-KR" altLang="en-US" dirty="0"/>
              <a:t>사전조사</a:t>
            </a:r>
            <a:r>
              <a:rPr lang="en-US" altLang="ko-KR" dirty="0"/>
              <a:t>, </a:t>
            </a:r>
            <a:r>
              <a:rPr lang="ko-KR" altLang="en-US" dirty="0"/>
              <a:t>주제선정</a:t>
            </a:r>
            <a:r>
              <a:rPr lang="en-US" altLang="ko-KR" dirty="0"/>
              <a:t>, </a:t>
            </a:r>
            <a:r>
              <a:rPr lang="ko-KR" altLang="en-US" dirty="0"/>
              <a:t>일정계획</a:t>
            </a:r>
            <a:r>
              <a:rPr lang="en-US" altLang="ko-KR" dirty="0"/>
              <a:t>, </a:t>
            </a:r>
            <a:r>
              <a:rPr lang="ko-KR" altLang="en-US" dirty="0"/>
              <a:t>역할분배</a:t>
            </a:r>
            <a:r>
              <a:rPr lang="en-US" altLang="ko-KR" dirty="0"/>
              <a:t>, </a:t>
            </a:r>
            <a:r>
              <a:rPr lang="ko-KR" altLang="en-US" dirty="0"/>
              <a:t>주요기술</a:t>
            </a:r>
            <a:r>
              <a:rPr lang="en-US" altLang="ko-KR" dirty="0"/>
              <a:t>, </a:t>
            </a:r>
            <a:r>
              <a:rPr lang="ko-KR" altLang="en-US" dirty="0"/>
              <a:t>시스템 아키텍처</a:t>
            </a:r>
            <a:r>
              <a:rPr lang="en-US" altLang="ko-KR" dirty="0"/>
              <a:t>, </a:t>
            </a:r>
            <a:r>
              <a:rPr lang="ko-KR" altLang="en-US" dirty="0"/>
              <a:t>요구사항 명세서</a:t>
            </a:r>
            <a:r>
              <a:rPr lang="en-US" altLang="ko-KR" dirty="0"/>
              <a:t>, </a:t>
            </a:r>
            <a:r>
              <a:rPr lang="ko-KR" altLang="en-US" dirty="0"/>
              <a:t>메뉴구조</a:t>
            </a:r>
            <a:r>
              <a:rPr lang="en-US" altLang="ko-KR" dirty="0"/>
              <a:t>, DB</a:t>
            </a:r>
            <a:r>
              <a:rPr lang="ko-KR" altLang="en-US" dirty="0"/>
              <a:t>설계</a:t>
            </a:r>
            <a:r>
              <a:rPr lang="en-US" altLang="ko-KR" dirty="0"/>
              <a:t>, </a:t>
            </a:r>
            <a:r>
              <a:rPr lang="ko-KR" altLang="en-US" dirty="0"/>
              <a:t>화면구성설계 순으로 진행하겠습니다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14ee5204d6_4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14ee5204d6_4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</a:rPr>
              <a:t>네번째 </a:t>
            </a:r>
            <a:r>
              <a:rPr lang="ko" dirty="0">
                <a:solidFill>
                  <a:schemeClr val="dk1"/>
                </a:solidFill>
              </a:rPr>
              <a:t>번역 테이블 명세서입니다.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1e7dce1c2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11e7dce1c2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 화면 구성 설계입니다</a:t>
            </a:r>
            <a:r>
              <a:rPr lang="en-US" altLang="ko-KR" dirty="0"/>
              <a:t>. </a:t>
            </a:r>
            <a:r>
              <a:rPr lang="ko-KR" altLang="en-US" dirty="0"/>
              <a:t>먼저 반응형 </a:t>
            </a:r>
            <a:r>
              <a:rPr lang="ko-KR" altLang="en-US" dirty="0" err="1"/>
              <a:t>웹앱의</a:t>
            </a:r>
            <a:r>
              <a:rPr lang="ko-KR" altLang="en-US" dirty="0"/>
              <a:t> 모바일 버전 화면입니다</a:t>
            </a:r>
            <a:r>
              <a:rPr lang="en-US" altLang="ko-KR" dirty="0"/>
              <a:t>. </a:t>
            </a:r>
            <a:r>
              <a:rPr lang="ko-KR" altLang="en-US" dirty="0"/>
              <a:t>보시는 페이지 가장 왼쪽을 기준으로 </a:t>
            </a:r>
            <a:r>
              <a:rPr lang="ko-KR" altLang="en-US" dirty="0" err="1"/>
              <a:t>메인화면</a:t>
            </a:r>
            <a:r>
              <a:rPr lang="en-US" altLang="ko-KR" dirty="0"/>
              <a:t>, </a:t>
            </a:r>
            <a:r>
              <a:rPr lang="ko-KR" altLang="en-US" dirty="0" err="1"/>
              <a:t>메뉴창</a:t>
            </a:r>
            <a:r>
              <a:rPr lang="en-US" altLang="ko-KR" dirty="0"/>
              <a:t>, </a:t>
            </a:r>
            <a:r>
              <a:rPr lang="ko-KR" altLang="en-US" dirty="0"/>
              <a:t>로그인 화면입니다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5169c1c0f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5169c1c0f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주요기능 페이지입니다</a:t>
            </a:r>
            <a:r>
              <a:rPr lang="en-US" altLang="ko-KR" dirty="0"/>
              <a:t>. </a:t>
            </a:r>
            <a:r>
              <a:rPr lang="ko-KR" altLang="en-US" dirty="0"/>
              <a:t>왼쪽부터 문서변환</a:t>
            </a:r>
            <a:r>
              <a:rPr lang="en-US" altLang="ko-KR" dirty="0"/>
              <a:t>, </a:t>
            </a:r>
            <a:r>
              <a:rPr lang="ko-KR" altLang="en-US" dirty="0"/>
              <a:t>음성변환</a:t>
            </a:r>
            <a:r>
              <a:rPr lang="en-US" altLang="ko-KR" dirty="0"/>
              <a:t>, </a:t>
            </a:r>
            <a:r>
              <a:rPr lang="ko-KR" altLang="en-US" dirty="0"/>
              <a:t>매체번역</a:t>
            </a:r>
            <a:r>
              <a:rPr lang="en-US" altLang="ko-KR" dirty="0"/>
              <a:t>, </a:t>
            </a:r>
            <a:r>
              <a:rPr lang="ko-KR" altLang="en-US" dirty="0"/>
              <a:t>간단번역 화면입니다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362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5169c1c0f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5169c1c0f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주요기능 페이지입니다</a:t>
            </a:r>
            <a:r>
              <a:rPr lang="en-US" altLang="ko-KR" dirty="0"/>
              <a:t>. </a:t>
            </a:r>
            <a:r>
              <a:rPr lang="ko-KR" altLang="en-US" dirty="0"/>
              <a:t>왼쪽부터 문서변환</a:t>
            </a:r>
            <a:r>
              <a:rPr lang="en-US" altLang="ko-KR" dirty="0"/>
              <a:t>, </a:t>
            </a:r>
            <a:r>
              <a:rPr lang="ko-KR" altLang="en-US" dirty="0"/>
              <a:t>음성변환</a:t>
            </a:r>
            <a:r>
              <a:rPr lang="en-US" altLang="ko-KR" dirty="0"/>
              <a:t>, </a:t>
            </a:r>
            <a:r>
              <a:rPr lang="ko-KR" altLang="en-US" dirty="0"/>
              <a:t>매체번역</a:t>
            </a:r>
            <a:r>
              <a:rPr lang="en-US" altLang="ko-KR" dirty="0"/>
              <a:t>, </a:t>
            </a:r>
            <a:r>
              <a:rPr lang="ko-KR" altLang="en-US" dirty="0"/>
              <a:t>간단번역 화면입니다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63757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5169c1c0f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5169c1c0f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주요기능 페이지입니다</a:t>
            </a:r>
            <a:r>
              <a:rPr lang="en-US" altLang="ko-KR" dirty="0"/>
              <a:t>. </a:t>
            </a:r>
            <a:r>
              <a:rPr lang="ko-KR" altLang="en-US" dirty="0"/>
              <a:t>왼쪽부터 문서변환</a:t>
            </a:r>
            <a:r>
              <a:rPr lang="en-US" altLang="ko-KR" dirty="0"/>
              <a:t>, </a:t>
            </a:r>
            <a:r>
              <a:rPr lang="ko-KR" altLang="en-US" dirty="0"/>
              <a:t>음성변환</a:t>
            </a:r>
            <a:r>
              <a:rPr lang="en-US" altLang="ko-KR" dirty="0"/>
              <a:t>, </a:t>
            </a:r>
            <a:r>
              <a:rPr lang="ko-KR" altLang="en-US" dirty="0"/>
              <a:t>매체번역</a:t>
            </a:r>
            <a:r>
              <a:rPr lang="en-US" altLang="ko-KR" dirty="0"/>
              <a:t>, </a:t>
            </a:r>
            <a:r>
              <a:rPr lang="ko-KR" altLang="en-US" dirty="0"/>
              <a:t>간단번역 화면입니다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5851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5169c1c0f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5169c1c0f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주요기능 페이지입니다</a:t>
            </a:r>
            <a:r>
              <a:rPr lang="en-US" altLang="ko-KR" dirty="0"/>
              <a:t>. </a:t>
            </a:r>
            <a:r>
              <a:rPr lang="ko-KR" altLang="en-US" dirty="0"/>
              <a:t>왼쪽부터 문서변환</a:t>
            </a:r>
            <a:r>
              <a:rPr lang="en-US" altLang="ko-KR" dirty="0"/>
              <a:t>, </a:t>
            </a:r>
            <a:r>
              <a:rPr lang="ko-KR" altLang="en-US" dirty="0"/>
              <a:t>음성변환</a:t>
            </a:r>
            <a:r>
              <a:rPr lang="en-US" altLang="ko-KR" dirty="0"/>
              <a:t>, </a:t>
            </a:r>
            <a:r>
              <a:rPr lang="ko-KR" altLang="en-US" dirty="0"/>
              <a:t>매체번역</a:t>
            </a:r>
            <a:r>
              <a:rPr lang="en-US" altLang="ko-KR" dirty="0"/>
              <a:t>, </a:t>
            </a:r>
            <a:r>
              <a:rPr lang="ko-KR" altLang="en-US" dirty="0"/>
              <a:t>간단번역 화면입니다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69758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5169c1c0f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5169c1c0f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주요기능 페이지입니다</a:t>
            </a:r>
            <a:r>
              <a:rPr lang="en-US" altLang="ko-KR" dirty="0"/>
              <a:t>. </a:t>
            </a:r>
            <a:r>
              <a:rPr lang="ko-KR" altLang="en-US" dirty="0"/>
              <a:t>왼쪽부터 문서변환</a:t>
            </a:r>
            <a:r>
              <a:rPr lang="en-US" altLang="ko-KR" dirty="0"/>
              <a:t>, </a:t>
            </a:r>
            <a:r>
              <a:rPr lang="ko-KR" altLang="en-US" dirty="0"/>
              <a:t>음성변환</a:t>
            </a:r>
            <a:r>
              <a:rPr lang="en-US" altLang="ko-KR" dirty="0"/>
              <a:t>, </a:t>
            </a:r>
            <a:r>
              <a:rPr lang="ko-KR" altLang="en-US" dirty="0"/>
              <a:t>매체번역</a:t>
            </a:r>
            <a:r>
              <a:rPr lang="en-US" altLang="ko-KR" dirty="0"/>
              <a:t>, </a:t>
            </a:r>
            <a:r>
              <a:rPr lang="ko-KR" altLang="en-US" dirty="0"/>
              <a:t>간단번역 화면입니다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33793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5169c1c0f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5169c1c0f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마지막으로 배포 환경입니다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호스팅 서버는 </a:t>
            </a:r>
            <a:r>
              <a:rPr lang="en-US" altLang="ko-KR" dirty="0" err="1"/>
              <a:t>Ncloud</a:t>
            </a:r>
            <a:r>
              <a:rPr lang="en-US" altLang="ko-KR" dirty="0"/>
              <a:t> Micro</a:t>
            </a:r>
            <a:r>
              <a:rPr lang="ko-KR" altLang="en-US" dirty="0"/>
              <a:t> 를 사용하였습니다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운영체제는 </a:t>
            </a:r>
            <a:r>
              <a:rPr lang="en-US" altLang="ko-KR" dirty="0"/>
              <a:t>CentOS 7.8 </a:t>
            </a:r>
            <a:r>
              <a:rPr lang="ko-KR" altLang="en-US" dirty="0"/>
              <a:t>이며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DBMS</a:t>
            </a:r>
            <a:r>
              <a:rPr lang="ko-KR" altLang="en-US" dirty="0"/>
              <a:t>는</a:t>
            </a:r>
            <a:r>
              <a:rPr lang="en-US" altLang="ko-KR" dirty="0"/>
              <a:t> MySQL 8.0 community-server 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en-US" dirty="0"/>
              <a:t>JDK</a:t>
            </a:r>
            <a:r>
              <a:rPr lang="ko-KR" altLang="en-US" dirty="0"/>
              <a:t>는 </a:t>
            </a:r>
            <a:r>
              <a:rPr lang="en-US" altLang="ko-KR" dirty="0"/>
              <a:t>11 </a:t>
            </a:r>
            <a:r>
              <a:rPr lang="ko-KR" altLang="en-US" dirty="0"/>
              <a:t>로 설치하였습니다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Spring</a:t>
            </a:r>
            <a:r>
              <a:rPr lang="ko-KR" altLang="en-US" dirty="0"/>
              <a:t>은 </a:t>
            </a:r>
            <a:r>
              <a:rPr lang="en-US" altLang="ko-KR" dirty="0"/>
              <a:t>jar</a:t>
            </a:r>
            <a:r>
              <a:rPr lang="ko-KR" altLang="en-US" dirty="0"/>
              <a:t>로 배포하여 내장 </a:t>
            </a:r>
            <a:r>
              <a:rPr lang="ko-KR" altLang="en-US" dirty="0" err="1"/>
              <a:t>톰캣으로</a:t>
            </a:r>
            <a:r>
              <a:rPr lang="ko-KR" altLang="en-US" dirty="0"/>
              <a:t> </a:t>
            </a:r>
            <a:r>
              <a:rPr lang="en-US" altLang="ko-KR" dirty="0"/>
              <a:t>Vue</a:t>
            </a:r>
            <a:r>
              <a:rPr lang="ko-KR" altLang="en-US" dirty="0"/>
              <a:t>는 </a:t>
            </a:r>
            <a:r>
              <a:rPr lang="en-US" altLang="ko-KR" dirty="0"/>
              <a:t>Nginx 1.2 </a:t>
            </a:r>
            <a:r>
              <a:rPr lang="ko-KR" altLang="en-US" dirty="0"/>
              <a:t>버전을 사용하여 구축하였습니다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오른쪽 도메인 주소를 통해서 직접 접속하여 테스트 해보실 수 있으며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시연 동영상 및 소스코드는 각 유투브</a:t>
            </a:r>
            <a:r>
              <a:rPr lang="en-US" altLang="ko-KR" dirty="0"/>
              <a:t>, GitHub </a:t>
            </a:r>
            <a:r>
              <a:rPr lang="ko-KR" altLang="en-US" dirty="0"/>
              <a:t>주소를 통해서 확인하실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4143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11e7dce1c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11e7dce1c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먼저 </a:t>
            </a:r>
            <a:r>
              <a:rPr lang="ko-KR" altLang="en-US" dirty="0" err="1"/>
              <a:t>사전조사입니다</a:t>
            </a:r>
            <a:r>
              <a:rPr lang="en-US" altLang="ko-KR" dirty="0"/>
              <a:t>.</a:t>
            </a:r>
            <a:r>
              <a:rPr lang="ko-KR" altLang="en-US" dirty="0"/>
              <a:t> 우리나라는 지난 </a:t>
            </a:r>
            <a:r>
              <a:rPr lang="en-US" altLang="ko-KR" dirty="0"/>
              <a:t>3</a:t>
            </a:r>
            <a:r>
              <a:rPr lang="ko-KR" altLang="en-US" dirty="0"/>
              <a:t>년 동안 코로나 </a:t>
            </a:r>
            <a:r>
              <a:rPr lang="ko-KR" altLang="en-US" dirty="0" err="1"/>
              <a:t>팬데믹으로</a:t>
            </a:r>
            <a:r>
              <a:rPr lang="ko-KR" altLang="en-US" dirty="0"/>
              <a:t> 인해 학생들의 교육과정 상당부분을 </a:t>
            </a:r>
            <a:r>
              <a:rPr lang="ko-KR" altLang="en-US" dirty="0" err="1"/>
              <a:t>비대면</a:t>
            </a:r>
            <a:r>
              <a:rPr lang="ko-KR" altLang="en-US" dirty="0"/>
              <a:t> 수업으로 전환하는 계기를 맞게 되었습니다</a:t>
            </a:r>
            <a:r>
              <a:rPr lang="en-US" altLang="ko-KR" dirty="0"/>
              <a:t>. </a:t>
            </a:r>
            <a:r>
              <a:rPr lang="ko-KR" altLang="en-US" dirty="0"/>
              <a:t>자료에서 보시는 바와 같이 초</a:t>
            </a:r>
            <a:r>
              <a:rPr lang="en-US" altLang="ko-KR" dirty="0"/>
              <a:t>, </a:t>
            </a:r>
            <a:r>
              <a:rPr lang="ko-KR" altLang="en-US" dirty="0"/>
              <a:t>중</a:t>
            </a:r>
            <a:r>
              <a:rPr lang="en-US" altLang="ko-KR" dirty="0"/>
              <a:t>, </a:t>
            </a:r>
            <a:r>
              <a:rPr lang="ko-KR" altLang="en-US" dirty="0"/>
              <a:t>고 학생들의 수업이 상당부분 온라인으로 진행되고 있는 것을 알 수 있습니다</a:t>
            </a:r>
            <a:r>
              <a:rPr lang="en-US" altLang="ko-KR" dirty="0"/>
              <a:t>. </a:t>
            </a:r>
            <a:r>
              <a:rPr lang="ko-KR" altLang="en-US" dirty="0"/>
              <a:t>그러나 급격하게 진행된 수업 플랫폼의 전환으로 인해서</a:t>
            </a:r>
            <a:r>
              <a:rPr lang="en-US" altLang="ko-KR" dirty="0"/>
              <a:t>, </a:t>
            </a:r>
            <a:r>
              <a:rPr lang="ko-KR" altLang="en-US" dirty="0"/>
              <a:t>학교와 </a:t>
            </a:r>
            <a:r>
              <a:rPr lang="ko-KR" altLang="en-US" dirty="0" err="1"/>
              <a:t>비대면</a:t>
            </a:r>
            <a:r>
              <a:rPr lang="ko-KR" altLang="en-US" dirty="0"/>
              <a:t> 플랫폼 간에 다양한 문제들이 제기될 수 밖에 없었습니다</a:t>
            </a:r>
            <a:r>
              <a:rPr lang="en-US" altLang="ko-KR" dirty="0"/>
              <a:t>. </a:t>
            </a:r>
            <a:r>
              <a:rPr lang="ko-KR" altLang="en-US" dirty="0"/>
              <a:t>그래서 저희 조는 다양한 문제들 중</a:t>
            </a:r>
            <a:r>
              <a:rPr lang="en-US" altLang="ko-KR" dirty="0"/>
              <a:t>, </a:t>
            </a:r>
            <a:r>
              <a:rPr lang="ko-KR" altLang="en-US" dirty="0" err="1"/>
              <a:t>비대면</a:t>
            </a:r>
            <a:r>
              <a:rPr lang="ko-KR" altLang="en-US" dirty="0"/>
              <a:t> 수업의 문서화에 대한 부분에 집중해보기로 하였습니다</a:t>
            </a:r>
            <a:r>
              <a:rPr lang="en-US" altLang="ko-KR" dirty="0"/>
              <a:t>. 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11e7dce1c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11e7dce1c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온라인 수업에서 다양한 매체와 자료를 교재로 활용하게 됨에 따라 수업의 질이 기존 방식에 비해 비약적으로 향상되었습니다</a:t>
            </a:r>
            <a:r>
              <a:rPr lang="en-US" altLang="ko-KR" dirty="0"/>
              <a:t>. </a:t>
            </a:r>
            <a:r>
              <a:rPr lang="ko-KR" altLang="en-US" dirty="0"/>
              <a:t>그러나 그 다양한 자료들을 학생들이 필요에 따라 텍스트화나 번역 또는 이미지화를 해야 할 때 쉽게 도움을 받을 수 있는 플랫폼은 아직 빈약하다는 점에서 기인하여 이번 프로젝트를 계획하게 되었습니다</a:t>
            </a:r>
            <a:r>
              <a:rPr lang="en-US" altLang="ko-KR" dirty="0"/>
              <a:t>. </a:t>
            </a:r>
            <a:r>
              <a:rPr lang="ko-KR" altLang="en-US" dirty="0"/>
              <a:t>프로젝트 명</a:t>
            </a:r>
            <a:r>
              <a:rPr lang="en-US" altLang="ko-KR" dirty="0"/>
              <a:t>, </a:t>
            </a:r>
            <a:r>
              <a:rPr lang="ko-KR" altLang="en-US" dirty="0"/>
              <a:t>가칭 </a:t>
            </a:r>
            <a:r>
              <a:rPr lang="ko-KR" altLang="en-US" dirty="0" err="1"/>
              <a:t>트랜스패스트는</a:t>
            </a:r>
            <a:r>
              <a:rPr lang="ko-KR" altLang="en-US" dirty="0"/>
              <a:t> </a:t>
            </a:r>
            <a:r>
              <a:rPr lang="en-US" altLang="ko-KR" dirty="0"/>
              <a:t>OCR, STT, TTS, </a:t>
            </a:r>
            <a:r>
              <a:rPr lang="ko-KR" altLang="en-US" dirty="0" err="1"/>
              <a:t>파파고</a:t>
            </a:r>
            <a:r>
              <a:rPr lang="ko-KR" altLang="en-US" dirty="0"/>
              <a:t> 번역기 </a:t>
            </a:r>
            <a:r>
              <a:rPr lang="en-US" altLang="ko-KR" dirty="0"/>
              <a:t>API</a:t>
            </a:r>
            <a:r>
              <a:rPr lang="ko-KR" altLang="en-US" dirty="0"/>
              <a:t> 기능을 하나의 플랫폼에서 제공하는 </a:t>
            </a:r>
            <a:r>
              <a:rPr lang="ko-KR" altLang="en-US" dirty="0" err="1"/>
              <a:t>비대면</a:t>
            </a:r>
            <a:r>
              <a:rPr lang="ko-KR" altLang="en-US" dirty="0"/>
              <a:t> 수업자료의 문서화 서비스입니다</a:t>
            </a:r>
            <a:r>
              <a:rPr lang="en-US" altLang="ko-KR" dirty="0"/>
              <a:t>. </a:t>
            </a:r>
            <a:r>
              <a:rPr lang="ko-KR" altLang="en-US" dirty="0"/>
              <a:t>저희 서비스를 통해 사용자가 </a:t>
            </a:r>
            <a:r>
              <a:rPr lang="ko-KR" altLang="en-US" dirty="0" err="1"/>
              <a:t>비대면</a:t>
            </a:r>
            <a:r>
              <a:rPr lang="ko-KR" altLang="en-US" dirty="0"/>
              <a:t> 수업에서 발생하는 자료들을 쉽게 문서화</a:t>
            </a:r>
            <a:r>
              <a:rPr lang="en-US" altLang="ko-KR" dirty="0"/>
              <a:t>, </a:t>
            </a:r>
            <a:r>
              <a:rPr lang="ko-KR" altLang="en-US" dirty="0"/>
              <a:t>또는 자료 변형을 할 수 있도록 돕고</a:t>
            </a:r>
            <a:r>
              <a:rPr lang="en-US" altLang="ko-KR" dirty="0"/>
              <a:t>, </a:t>
            </a:r>
            <a:r>
              <a:rPr lang="ko-KR" altLang="en-US" dirty="0"/>
              <a:t>번역기능을 제공하여 다국적 자료에도 적극적으로 대응할 수 있도록 할 예정입니다</a:t>
            </a:r>
            <a:r>
              <a:rPr lang="en-US" altLang="ko-KR" dirty="0"/>
              <a:t>. </a:t>
            </a:r>
            <a:r>
              <a:rPr lang="ko-KR" altLang="en-US" dirty="0"/>
              <a:t>또한 타 </a:t>
            </a:r>
            <a:r>
              <a:rPr lang="ko-KR" altLang="en-US" dirty="0" err="1"/>
              <a:t>서비스들에서</a:t>
            </a:r>
            <a:r>
              <a:rPr lang="ko-KR" altLang="en-US" dirty="0"/>
              <a:t> 번거롭게 여겨졌던 과도한 기능들을 최대한 배제하고</a:t>
            </a:r>
            <a:r>
              <a:rPr lang="en-US" altLang="ko-KR" dirty="0"/>
              <a:t>, </a:t>
            </a:r>
            <a:r>
              <a:rPr lang="ko-KR" altLang="en-US" dirty="0"/>
              <a:t>직관적인 구성을 통해 이용성과 편리성을 극대화하는 방향으로 개발하려고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11e7dce1c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11e7dce1c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이에 따라 앞서 말씀드린 계획에 맞춰 일정을 구성해보았습니다</a:t>
            </a:r>
            <a:r>
              <a:rPr lang="en-US" altLang="ko-KR" dirty="0"/>
              <a:t>. 2022</a:t>
            </a:r>
            <a:r>
              <a:rPr lang="ko-KR" altLang="en-US" dirty="0"/>
              <a:t>년</a:t>
            </a:r>
            <a:r>
              <a:rPr lang="en-US" altLang="ko-KR" dirty="0"/>
              <a:t>, 2</a:t>
            </a:r>
            <a:r>
              <a:rPr lang="ko-KR" altLang="en-US" dirty="0"/>
              <a:t>월 </a:t>
            </a:r>
            <a:r>
              <a:rPr lang="en-US" altLang="ko-KR" dirty="0"/>
              <a:t>3</a:t>
            </a:r>
            <a:r>
              <a:rPr lang="ko-KR" altLang="en-US" dirty="0"/>
              <a:t>일에 시작하여 </a:t>
            </a:r>
            <a:r>
              <a:rPr lang="en-US" altLang="ko-KR" dirty="0"/>
              <a:t>3</a:t>
            </a:r>
            <a:r>
              <a:rPr lang="ko-KR" altLang="en-US" dirty="0"/>
              <a:t>월 </a:t>
            </a:r>
            <a:r>
              <a:rPr lang="en-US" altLang="ko-KR" dirty="0"/>
              <a:t>25</a:t>
            </a:r>
            <a:r>
              <a:rPr lang="ko-KR" altLang="en-US" dirty="0"/>
              <a:t>일까지 약 </a:t>
            </a:r>
            <a:r>
              <a:rPr lang="en-US" altLang="ko-KR" dirty="0"/>
              <a:t>50</a:t>
            </a:r>
            <a:r>
              <a:rPr lang="ko-KR" altLang="en-US" dirty="0"/>
              <a:t>일에 걸쳐 진행될 예정입니다</a:t>
            </a:r>
            <a:r>
              <a:rPr lang="en-US" altLang="ko-KR" dirty="0"/>
              <a:t>. 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1e7dce1c2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11e7dce1c2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앞선 일정에 대한 </a:t>
            </a:r>
            <a:r>
              <a:rPr lang="ko-KR" altLang="en-US" dirty="0" err="1"/>
              <a:t>간트</a:t>
            </a:r>
            <a:r>
              <a:rPr lang="ko-KR" altLang="en-US" dirty="0"/>
              <a:t> 차트입니다</a:t>
            </a:r>
            <a:r>
              <a:rPr lang="en-US" altLang="ko-KR" dirty="0"/>
              <a:t>. </a:t>
            </a:r>
            <a:r>
              <a:rPr lang="ko-KR" altLang="en-US" dirty="0"/>
              <a:t>해당 표에 대한 설명은 생략하도록 하겠습니다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1e7dce1c2_2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11e7dce1c2_2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역할 분배입니다</a:t>
            </a:r>
            <a:r>
              <a:rPr lang="en-US" altLang="ko-KR" dirty="0"/>
              <a:t>. </a:t>
            </a:r>
            <a:r>
              <a:rPr lang="ko-KR" altLang="en-US" dirty="0" err="1"/>
              <a:t>정다훈님께서</a:t>
            </a:r>
            <a:r>
              <a:rPr lang="ko-KR" altLang="en-US" dirty="0"/>
              <a:t> </a:t>
            </a:r>
            <a:r>
              <a:rPr lang="en-US" altLang="ko-KR" dirty="0"/>
              <a:t>OCR</a:t>
            </a:r>
            <a:r>
              <a:rPr lang="ko-KR" altLang="en-US" dirty="0"/>
              <a:t>파트</a:t>
            </a:r>
            <a:r>
              <a:rPr lang="en-US" altLang="ko-KR" dirty="0"/>
              <a:t>, </a:t>
            </a:r>
            <a:r>
              <a:rPr lang="ko-KR" altLang="en-US" dirty="0"/>
              <a:t>김희태님께서 </a:t>
            </a:r>
            <a:r>
              <a:rPr lang="en-US" altLang="ko-KR" dirty="0"/>
              <a:t>STT</a:t>
            </a:r>
            <a:r>
              <a:rPr lang="ko-KR" altLang="en-US" dirty="0"/>
              <a:t>파트</a:t>
            </a:r>
            <a:r>
              <a:rPr lang="en-US" altLang="ko-KR" dirty="0"/>
              <a:t>, </a:t>
            </a:r>
            <a:r>
              <a:rPr lang="ko-KR" altLang="en-US" dirty="0" err="1"/>
              <a:t>이동곤님께서</a:t>
            </a:r>
            <a:r>
              <a:rPr lang="ko-KR" altLang="en-US" dirty="0"/>
              <a:t> </a:t>
            </a:r>
            <a:r>
              <a:rPr lang="ko-KR" altLang="en-US" dirty="0" err="1"/>
              <a:t>파파고</a:t>
            </a:r>
            <a:r>
              <a:rPr lang="en-US" altLang="ko-KR" dirty="0"/>
              <a:t>API</a:t>
            </a:r>
            <a:r>
              <a:rPr lang="ko-KR" altLang="en-US" dirty="0"/>
              <a:t>파트</a:t>
            </a:r>
            <a:r>
              <a:rPr lang="en-US" altLang="ko-KR" dirty="0"/>
              <a:t>, </a:t>
            </a:r>
            <a:r>
              <a:rPr lang="ko-KR" altLang="en-US" dirty="0"/>
              <a:t>장지원님께서 </a:t>
            </a:r>
            <a:r>
              <a:rPr lang="en-US" altLang="ko-KR" dirty="0"/>
              <a:t>TTS</a:t>
            </a:r>
            <a:r>
              <a:rPr lang="ko-KR" altLang="en-US" dirty="0"/>
              <a:t>파트를 맡으시면서 </a:t>
            </a:r>
            <a:r>
              <a:rPr lang="ko-KR" altLang="en-US" dirty="0" err="1"/>
              <a:t>백엔드를</a:t>
            </a:r>
            <a:r>
              <a:rPr lang="ko-KR" altLang="en-US" dirty="0"/>
              <a:t> 구성하게 될 예정이고요</a:t>
            </a:r>
            <a:r>
              <a:rPr lang="en-US" altLang="ko-KR" dirty="0"/>
              <a:t>, </a:t>
            </a:r>
            <a:r>
              <a:rPr lang="ko-KR" altLang="en-US" dirty="0"/>
              <a:t>저랑 </a:t>
            </a:r>
            <a:r>
              <a:rPr lang="ko-KR" altLang="en-US" dirty="0" err="1"/>
              <a:t>신혜지님께서</a:t>
            </a:r>
            <a:r>
              <a:rPr lang="ko-KR" altLang="en-US" dirty="0"/>
              <a:t> 뷰</a:t>
            </a:r>
            <a:r>
              <a:rPr lang="en-US" altLang="ko-KR" dirty="0" err="1"/>
              <a:t>js</a:t>
            </a:r>
            <a:r>
              <a:rPr lang="ko-KR" altLang="en-US" dirty="0"/>
              <a:t>를 사용하여 프론트 전반을 담당하게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1e7dce1c2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11e7dce1c2_2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다음으로는 저희 프로젝트에서 사용할 주요 기술들입니다</a:t>
            </a:r>
            <a:r>
              <a:rPr lang="en-US" altLang="ko-KR" dirty="0"/>
              <a:t>. </a:t>
            </a:r>
            <a:r>
              <a:rPr lang="ko-KR" altLang="en-US" dirty="0" err="1"/>
              <a:t>스프링부트와</a:t>
            </a:r>
            <a:r>
              <a:rPr lang="ko-KR" altLang="en-US" dirty="0"/>
              <a:t> 뷰</a:t>
            </a:r>
            <a:r>
              <a:rPr lang="en-US" altLang="ko-KR" dirty="0" err="1"/>
              <a:t>js</a:t>
            </a:r>
            <a:r>
              <a:rPr lang="ko-KR" altLang="en-US" dirty="0"/>
              <a:t>를 사용하여 데이터베이스를 연동한 반응형 </a:t>
            </a:r>
            <a:r>
              <a:rPr lang="ko-KR" altLang="en-US" dirty="0" err="1"/>
              <a:t>웹앱을</a:t>
            </a:r>
            <a:r>
              <a:rPr lang="ko-KR" altLang="en-US" dirty="0"/>
              <a:t> 구현할 예정이고요</a:t>
            </a:r>
            <a:r>
              <a:rPr lang="en-US" altLang="ko-KR" dirty="0"/>
              <a:t>, </a:t>
            </a:r>
            <a:r>
              <a:rPr lang="ko-KR" altLang="en-US" dirty="0"/>
              <a:t>데이터베이스는 </a:t>
            </a:r>
            <a:r>
              <a:rPr lang="en-US" altLang="ko-KR" dirty="0"/>
              <a:t>MySQL</a:t>
            </a:r>
            <a:r>
              <a:rPr lang="ko-KR" altLang="en-US" dirty="0"/>
              <a:t>을 사용할 예정입니다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주요 </a:t>
            </a:r>
            <a:r>
              <a:rPr lang="ko-KR" altLang="en-US" dirty="0" err="1"/>
              <a:t>기능들에는</a:t>
            </a:r>
            <a:r>
              <a:rPr lang="ko-KR" altLang="en-US" dirty="0"/>
              <a:t> </a:t>
            </a:r>
            <a:r>
              <a:rPr lang="ko-KR" altLang="en-US" dirty="0" err="1"/>
              <a:t>클로바</a:t>
            </a:r>
            <a:r>
              <a:rPr lang="ko-KR" altLang="en-US" dirty="0"/>
              <a:t> </a:t>
            </a:r>
            <a:r>
              <a:rPr lang="en-US" altLang="ko-KR" dirty="0"/>
              <a:t>OCR, TTS, STT, </a:t>
            </a:r>
            <a:r>
              <a:rPr lang="ko-KR" altLang="en-US" dirty="0" err="1"/>
              <a:t>파파고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를 활용할 계획입니다</a:t>
            </a:r>
            <a:r>
              <a:rPr lang="en-US" altLang="ko-KR" dirty="0"/>
              <a:t>. </a:t>
            </a:r>
            <a:r>
              <a:rPr lang="ko-KR" altLang="en-US" dirty="0"/>
              <a:t>또한 별도의 회원가입 기능을 제공하지 않는 대신</a:t>
            </a:r>
            <a:r>
              <a:rPr lang="en-US" altLang="ko-KR" dirty="0"/>
              <a:t>, </a:t>
            </a:r>
            <a:r>
              <a:rPr lang="ko-KR" altLang="en-US" dirty="0"/>
              <a:t>간편로그인 기능을 제공할 예정이기 때문에 </a:t>
            </a:r>
            <a:r>
              <a:rPr lang="ko-KR" altLang="en-US" dirty="0" err="1"/>
              <a:t>깃허브</a:t>
            </a:r>
            <a:r>
              <a:rPr lang="en-US" altLang="ko-KR" dirty="0"/>
              <a:t>,</a:t>
            </a:r>
            <a:r>
              <a:rPr lang="ko-KR" altLang="en-US" dirty="0"/>
              <a:t> 구글</a:t>
            </a:r>
            <a:r>
              <a:rPr lang="en-US" altLang="ko-KR" dirty="0"/>
              <a:t>, </a:t>
            </a:r>
            <a:r>
              <a:rPr lang="ko-KR" altLang="en-US" dirty="0"/>
              <a:t>네이버 아이디 간편 로그인 </a:t>
            </a:r>
            <a:r>
              <a:rPr lang="en-US" altLang="ko-KR" dirty="0"/>
              <a:t>API</a:t>
            </a:r>
            <a:r>
              <a:rPr lang="ko-KR" altLang="en-US" dirty="0"/>
              <a:t>가 포함될 예정입니다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개발여건 및 일정에 따라 약간의 변동이 있을 수 있습니다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1e7dce1c2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11e7dce1c2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다음으로는 시스템 아키텍처입니다</a:t>
            </a:r>
            <a:r>
              <a:rPr lang="en-US" altLang="ko-KR" dirty="0"/>
              <a:t>. </a:t>
            </a:r>
            <a:r>
              <a:rPr lang="ko-KR" altLang="en-US" dirty="0"/>
              <a:t>불필요한 기능들을 최대한 배제하였기 때문에 간단히 도식화해서 </a:t>
            </a:r>
            <a:r>
              <a:rPr lang="ko-KR" altLang="en-US" dirty="0" err="1"/>
              <a:t>표현해보았구요</a:t>
            </a:r>
            <a:r>
              <a:rPr lang="en-US" altLang="ko-KR" dirty="0"/>
              <a:t>, </a:t>
            </a:r>
            <a:r>
              <a:rPr lang="ko-KR" altLang="en-US" dirty="0"/>
              <a:t>오픈 </a:t>
            </a:r>
            <a:r>
              <a:rPr lang="en-US" altLang="ko-KR" dirty="0"/>
              <a:t>API</a:t>
            </a:r>
            <a:r>
              <a:rPr lang="ko-KR" altLang="en-US" dirty="0"/>
              <a:t>를 사용하여 </a:t>
            </a:r>
            <a:r>
              <a:rPr lang="en-US" altLang="ko-KR" dirty="0"/>
              <a:t>PC</a:t>
            </a:r>
            <a:r>
              <a:rPr lang="ko-KR" altLang="en-US" dirty="0"/>
              <a:t>나 모바일 환경에서 다양한 기능들을 서버에서 바로 제공받을 수 있는 구조입니다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microsoft.com/office/2007/relationships/hdphoto" Target="../media/hdphoto1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microsoft.com/office/2007/relationships/hdphoto" Target="../media/hdphoto1.wd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microsoft.com/office/2007/relationships/hdphoto" Target="../media/hdphoto1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microsoft.com/office/2007/relationships/hdphoto" Target="../media/hdphoto1.wd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agobooks.shop/" TargetMode="External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jpg"/><Relationship Id="rId5" Type="http://schemas.openxmlformats.org/officeDocument/2006/relationships/image" Target="../media/image40.png"/><Relationship Id="rId10" Type="http://schemas.openxmlformats.org/officeDocument/2006/relationships/hyperlink" Target="https://github.com/dahun3013/BCPR3" TargetMode="External"/><Relationship Id="rId4" Type="http://schemas.openxmlformats.org/officeDocument/2006/relationships/image" Target="../media/image39.png"/><Relationship Id="rId9" Type="http://schemas.openxmlformats.org/officeDocument/2006/relationships/hyperlink" Target="https://youtu.be/ccRG8pZ7ZC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6587" y="155340"/>
            <a:ext cx="10470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rgbClr val="DEDED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Digital Media to Text</a:t>
            </a:r>
            <a:endParaRPr lang="ko-KR" altLang="en-US" sz="700" dirty="0">
              <a:solidFill>
                <a:srgbClr val="DEDED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7467" y="4193642"/>
            <a:ext cx="21771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>
                <a:solidFill>
                  <a:schemeClr val="bg1">
                    <a:lumMod val="9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강하종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김희태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신혜지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이동곤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장지원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정다훈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6588" y="1810365"/>
            <a:ext cx="43845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err="1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TransFAST</a:t>
            </a:r>
            <a:endParaRPr lang="ko-KR" altLang="en-US" sz="54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7467" y="155341"/>
            <a:ext cx="128272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err="1">
                <a:solidFill>
                  <a:srgbClr val="DEDED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MultiCampus</a:t>
            </a:r>
            <a:r>
              <a:rPr lang="en-US" altLang="ko-KR" sz="700" dirty="0">
                <a:solidFill>
                  <a:srgbClr val="DEDED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Final Project</a:t>
            </a:r>
            <a:endParaRPr lang="ko-KR" altLang="en-US" sz="700" dirty="0">
              <a:solidFill>
                <a:srgbClr val="DEDED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98970" y="155339"/>
            <a:ext cx="49244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rgbClr val="DEDED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Team 6</a:t>
            </a:r>
            <a:endParaRPr lang="ko-KR" altLang="en-US" sz="700" dirty="0">
              <a:solidFill>
                <a:srgbClr val="DEDED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6588" y="1551324"/>
            <a:ext cx="4776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1">
                    <a:lumMod val="95000"/>
                  </a:schemeClr>
                </a:solidFill>
                <a:latin typeface="나눔스퀘어OTF_ac ExtraBold" pitchFamily="34" charset="-127"/>
                <a:ea typeface="나눔스퀘어OTF_ac ExtraBold" pitchFamily="34" charset="-127"/>
              </a:rPr>
              <a:t>TransLATE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itchFamily="34" charset="-127"/>
                <a:ea typeface="나눔스퀘어OTF_ac ExtraBold" pitchFamily="34" charset="-127"/>
              </a:rPr>
              <a:t>? We are </a:t>
            </a:r>
            <a:r>
              <a:rPr lang="en-US" altLang="ko-KR" sz="1600" dirty="0" err="1">
                <a:solidFill>
                  <a:schemeClr val="bg1">
                    <a:lumMod val="95000"/>
                  </a:schemeClr>
                </a:solidFill>
                <a:latin typeface="나눔스퀘어OTF_ac ExtraBold" pitchFamily="34" charset="-127"/>
                <a:ea typeface="나눔스퀘어OTF_ac ExtraBold" pitchFamily="34" charset="-127"/>
              </a:rPr>
              <a:t>TransFAST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itchFamily="34" charset="-127"/>
                <a:ea typeface="나눔스퀘어OTF_ac ExtraBold" pitchFamily="34" charset="-127"/>
              </a:rPr>
              <a:t>!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" name="Google Shape;102;p20"/>
          <p:cNvGraphicFramePr/>
          <p:nvPr>
            <p:extLst>
              <p:ext uri="{D42A27DB-BD31-4B8C-83A1-F6EECF244321}">
                <p14:modId xmlns:p14="http://schemas.microsoft.com/office/powerpoint/2010/main" val="2366167794"/>
              </p:ext>
            </p:extLst>
          </p:nvPr>
        </p:nvGraphicFramePr>
        <p:xfrm>
          <a:off x="721298" y="908461"/>
          <a:ext cx="7627056" cy="3912055"/>
        </p:xfrm>
        <a:graphic>
          <a:graphicData uri="http://schemas.openxmlformats.org/drawingml/2006/table">
            <a:tbl>
              <a:tblPr>
                <a:noFill/>
                <a:tableStyleId>{0BA37608-9518-467A-88D4-0C59A4560A16}</a:tableStyleId>
              </a:tblPr>
              <a:tblGrid>
                <a:gridCol w="14794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476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3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요구사항</a:t>
                      </a:r>
                      <a:endParaRPr sz="9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C3F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내용</a:t>
                      </a:r>
                      <a:endParaRPr sz="9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C3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80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로그인</a:t>
                      </a:r>
                      <a:endParaRPr sz="9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Email 과 Password 를 입력받는다.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회원가입을 제공하지 않고 구글, 네이버, 깃허브 로그인 API 를 사용한다.</a:t>
                      </a:r>
                      <a:endParaRPr sz="12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886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문서변환</a:t>
                      </a:r>
                      <a:endParaRPr sz="9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이미지를 업로드 받는다.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확장자 JPG, PNG, PDF, TIFF 를 허용한다.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이미지 파일 사이즈는 20MB 까지 허용한다.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인식 언어는 한국어, 영어, 일본어로 제한된다.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필기체일 경우 인식 언어는 한국어, 일본어이다.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다운로드 및 미리보기를 지원한다.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113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음성변환</a:t>
                      </a:r>
                      <a:endParaRPr sz="9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7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변환할 텍스트를 입력한다.</a:t>
                      </a:r>
                      <a:endParaRPr sz="7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7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확장자 MP3, WAV</a:t>
                      </a:r>
                      <a:endParaRPr sz="7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7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65개의 Speaker 중 택한다.</a:t>
                      </a:r>
                      <a:endParaRPr sz="7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7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변환 가능 언어는 한국어, 영어, 일본어, 중국어, 대만어, 스페인어로 총 6개이다.</a:t>
                      </a:r>
                      <a:endParaRPr sz="7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7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음성 볼륨, 속도 조절이 가능하다 -5 ~ 5  *정수값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음성 감정 조절이 가능하다 0 ~ 2 (기본 0, 어두운 1, 밝은 2)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다운로드 및 미리듣기를 지원한다.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660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매체변환</a:t>
                      </a:r>
                      <a:endParaRPr sz="9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7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텍스트로 입력받을 파일을 업로드한다</a:t>
                      </a:r>
                      <a:endParaRPr sz="7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7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확장자는 MP3, AAC ,AC3, OGG , FLAC , WAV</a:t>
                      </a:r>
                      <a:endParaRPr sz="7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7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인식 언어는 한국어, 일본어 , 중국어 , 영어이다.</a:t>
                      </a:r>
                      <a:endParaRPr sz="7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7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최대 12MB의 용량 , 시간은 60초로 제한된다.</a:t>
                      </a:r>
                      <a:endParaRPr sz="7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7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다운로드 및 미리보기를 지원한다.</a:t>
                      </a:r>
                      <a:endParaRPr sz="7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660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간단번역</a:t>
                      </a:r>
                      <a:endParaRPr sz="9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변환할 텍스트를 입력한다.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확장자 .txt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변환 가능 언어는 한국어, 영어, 중국어, 일본어로 총 4개이다.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1회 권장 최대 60,000자를 지원한다(UTF-8기준 공백포함 200,000bytes)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다운로드 및 미리보기를 지원한다.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요구사항 명세서</a:t>
            </a:r>
            <a:endParaRPr sz="1400" b="1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  <a:cs typeface="Nanum Gothic"/>
              <a:sym typeface="Nanum Gothic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SzPts val="990"/>
              <a:buNone/>
            </a:pPr>
            <a:endParaRPr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C9645B-689E-4EFD-AB76-5F07085B1E9B}"/>
              </a:ext>
            </a:extLst>
          </p:cNvPr>
          <p:cNvSpPr/>
          <p:nvPr/>
        </p:nvSpPr>
        <p:spPr>
          <a:xfrm>
            <a:off x="408924" y="278610"/>
            <a:ext cx="681322" cy="51981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092" y="904841"/>
            <a:ext cx="6320432" cy="35798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6;p15"/>
          <p:cNvSpPr txBox="1">
            <a:spLocks/>
          </p:cNvSpPr>
          <p:nvPr/>
        </p:nvSpPr>
        <p:spPr>
          <a:xfrm>
            <a:off x="311700" y="18145"/>
            <a:ext cx="8520600" cy="88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800"/>
              </a:spcBef>
              <a:buSzPts val="990"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메뉴 구조</a:t>
            </a:r>
          </a:p>
          <a:p>
            <a:pPr>
              <a:spcBef>
                <a:spcPts val="1800"/>
              </a:spcBef>
              <a:buSzPts val="990"/>
            </a:pPr>
            <a:endParaRPr lang="ko-KR" altLang="en-US"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F46F0D-A073-4175-948B-3B369678327F}"/>
              </a:ext>
            </a:extLst>
          </p:cNvPr>
          <p:cNvSpPr/>
          <p:nvPr/>
        </p:nvSpPr>
        <p:spPr>
          <a:xfrm>
            <a:off x="408924" y="278610"/>
            <a:ext cx="681322" cy="51981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body" idx="1"/>
          </p:nvPr>
        </p:nvSpPr>
        <p:spPr>
          <a:xfrm>
            <a:off x="5305211" y="634053"/>
            <a:ext cx="4212600" cy="40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" sz="950" dirty="0">
                <a:solidFill>
                  <a:srgbClr val="333538"/>
                </a:solidFill>
                <a:latin typeface="Arial" panose="020B0604020202020204" pitchFamily="34" charset="0"/>
                <a:ea typeface="나눔스퀘어OTF_ac ExtraBold" pitchFamily="34" charset="-127"/>
                <a:cs typeface="Arial" panose="020B0604020202020204" pitchFamily="34" charset="0"/>
              </a:rPr>
              <a:t>USER</a:t>
            </a:r>
            <a:endParaRPr sz="950" dirty="0">
              <a:solidFill>
                <a:srgbClr val="333538"/>
              </a:solidFill>
              <a:latin typeface="Arial" panose="020B0604020202020204" pitchFamily="34" charset="0"/>
              <a:ea typeface="나눔스퀘어OTF_ac ExtraBold" pitchFamily="34" charset="-127"/>
              <a:cs typeface="Arial" panose="020B0604020202020204" pitchFamily="34" charset="0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333538"/>
              </a:buClr>
              <a:buSzPts val="850"/>
              <a:buAutoNum type="arabicPeriod"/>
            </a:pPr>
            <a:r>
              <a:rPr lang="ko" sz="850" dirty="0">
                <a:solidFill>
                  <a:srgbClr val="333538"/>
                </a:solidFill>
                <a:latin typeface="Arial" panose="020B0604020202020204" pitchFamily="34" charset="0"/>
                <a:ea typeface="나눔스퀘어OTF_ac" pitchFamily="34" charset="-127"/>
                <a:cs typeface="Arial" panose="020B0604020202020204" pitchFamily="34" charset="0"/>
              </a:rPr>
              <a:t>유저를 식별하기 위한 테이블이다.</a:t>
            </a:r>
            <a:endParaRPr sz="850" dirty="0">
              <a:solidFill>
                <a:srgbClr val="333538"/>
              </a:solidFill>
              <a:latin typeface="Arial" panose="020B0604020202020204" pitchFamily="34" charset="0"/>
              <a:ea typeface="나눔스퀘어OTF_ac" pitchFamily="34" charset="-127"/>
              <a:cs typeface="Arial" panose="020B0604020202020204" pitchFamily="34" charset="0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333538"/>
              </a:buClr>
              <a:buSzPts val="850"/>
              <a:buAutoNum type="arabicPeriod"/>
            </a:pPr>
            <a:r>
              <a:rPr lang="ko" sz="850" dirty="0">
                <a:solidFill>
                  <a:srgbClr val="333538"/>
                </a:solidFill>
                <a:latin typeface="Arial" panose="020B0604020202020204" pitchFamily="34" charset="0"/>
                <a:ea typeface="나눔스퀘어OTF_ac" pitchFamily="34" charset="-127"/>
                <a:cs typeface="Arial" panose="020B0604020202020204" pitchFamily="34" charset="0"/>
              </a:rPr>
              <a:t>식별자인 </a:t>
            </a:r>
            <a:r>
              <a:rPr lang="en-US" altLang="ko" sz="850" dirty="0">
                <a:solidFill>
                  <a:srgbClr val="333538"/>
                </a:solidFill>
                <a:latin typeface="Arial" panose="020B0604020202020204" pitchFamily="34" charset="0"/>
                <a:ea typeface="나눔스퀘어OTF_ac" pitchFamily="34" charset="-127"/>
                <a:cs typeface="Arial" panose="020B0604020202020204" pitchFamily="34" charset="0"/>
              </a:rPr>
              <a:t>ID</a:t>
            </a:r>
            <a:r>
              <a:rPr lang="ko-KR" altLang="en-US" sz="850" dirty="0">
                <a:solidFill>
                  <a:srgbClr val="333538"/>
                </a:solidFill>
                <a:latin typeface="Arial" panose="020B0604020202020204" pitchFamily="34" charset="0"/>
                <a:ea typeface="나눔스퀘어OTF_ac" pitchFamily="34" charset="-127"/>
                <a:cs typeface="Arial" panose="020B0604020202020204" pitchFamily="34" charset="0"/>
              </a:rPr>
              <a:t> </a:t>
            </a:r>
            <a:r>
              <a:rPr lang="ko" sz="850" dirty="0">
                <a:solidFill>
                  <a:srgbClr val="333538"/>
                </a:solidFill>
                <a:latin typeface="Arial" panose="020B0604020202020204" pitchFamily="34" charset="0"/>
                <a:ea typeface="나눔스퀘어OTF_ac" pitchFamily="34" charset="-127"/>
                <a:cs typeface="Arial" panose="020B0604020202020204" pitchFamily="34" charset="0"/>
              </a:rPr>
              <a:t>컬럼을 개인키로 가진다.</a:t>
            </a:r>
            <a:endParaRPr sz="850" dirty="0">
              <a:solidFill>
                <a:srgbClr val="333538"/>
              </a:solidFill>
              <a:latin typeface="Arial" panose="020B0604020202020204" pitchFamily="34" charset="0"/>
              <a:ea typeface="나눔스퀘어OTF_ac" pitchFamily="34" charset="-127"/>
              <a:cs typeface="Arial" panose="020B0604020202020204" pitchFamily="34" charset="0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333538"/>
              </a:buClr>
              <a:buSzPts val="850"/>
              <a:buAutoNum type="arabicPeriod"/>
            </a:pPr>
            <a:r>
              <a:rPr lang="ko" sz="850" dirty="0">
                <a:solidFill>
                  <a:srgbClr val="333538"/>
                </a:solidFill>
                <a:latin typeface="Arial" panose="020B0604020202020204" pitchFamily="34" charset="0"/>
                <a:ea typeface="나눔스퀘어OTF_ac" pitchFamily="34" charset="-127"/>
                <a:cs typeface="Arial" panose="020B0604020202020204" pitchFamily="34" charset="0"/>
              </a:rPr>
              <a:t>유저의 EMAIL 과 PASSWORD 컬럼을 가진다.</a:t>
            </a:r>
            <a:endParaRPr sz="850" dirty="0">
              <a:solidFill>
                <a:srgbClr val="333538"/>
              </a:solidFill>
              <a:latin typeface="Arial" panose="020B0604020202020204" pitchFamily="34" charset="0"/>
              <a:ea typeface="나눔스퀘어OTF_ac" pitchFamily="34" charset="-127"/>
              <a:cs typeface="Arial" panose="020B0604020202020204" pitchFamily="34" charset="0"/>
            </a:endParaRPr>
          </a:p>
          <a:p>
            <a:pPr marL="457200" lvl="0" indent="0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850" dirty="0">
              <a:solidFill>
                <a:srgbClr val="333538"/>
              </a:solidFill>
              <a:latin typeface="Arial" panose="020B0604020202020204" pitchFamily="34" charset="0"/>
              <a:ea typeface="나눔스퀘어OTF_ac" pitchFamily="34" charset="-127"/>
              <a:cs typeface="Arial" panose="020B0604020202020204" pitchFamily="34" charset="0"/>
            </a:endParaRPr>
          </a:p>
          <a:p>
            <a:pPr marL="0" lvl="0" indent="0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" sz="950" dirty="0">
                <a:solidFill>
                  <a:srgbClr val="333538"/>
                </a:solidFill>
                <a:latin typeface="Arial" panose="020B0604020202020204" pitchFamily="34" charset="0"/>
                <a:ea typeface="나눔스퀘어OTF_ac ExtraBold" pitchFamily="34" charset="-127"/>
                <a:cs typeface="Arial" panose="020B0604020202020204" pitchFamily="34" charset="0"/>
              </a:rPr>
              <a:t>DOCUMENT_TRANS</a:t>
            </a:r>
            <a:endParaRPr sz="950" dirty="0">
              <a:solidFill>
                <a:srgbClr val="333538"/>
              </a:solidFill>
              <a:latin typeface="Arial" panose="020B0604020202020204" pitchFamily="34" charset="0"/>
              <a:ea typeface="나눔스퀘어OTF_ac ExtraBold" pitchFamily="34" charset="-127"/>
              <a:cs typeface="Arial" panose="020B0604020202020204" pitchFamily="34" charset="0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Arial" panose="020B0604020202020204" pitchFamily="34" charset="0"/>
                <a:ea typeface="나눔스퀘어OTF_ac" pitchFamily="34" charset="-127"/>
                <a:cs typeface="Arial" panose="020B0604020202020204" pitchFamily="34" charset="0"/>
              </a:rPr>
              <a:t>Text-To-Speech 변환기록을 저장하기 위한 테이블이다.</a:t>
            </a:r>
            <a:endParaRPr sz="850" dirty="0">
              <a:solidFill>
                <a:schemeClr val="dk1"/>
              </a:solidFill>
              <a:latin typeface="Arial" panose="020B0604020202020204" pitchFamily="34" charset="0"/>
              <a:ea typeface="나눔스퀘어OTF_ac" pitchFamily="34" charset="-127"/>
              <a:cs typeface="Arial" panose="020B0604020202020204" pitchFamily="34" charset="0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Arial" panose="020B0604020202020204" pitchFamily="34" charset="0"/>
                <a:ea typeface="나눔스퀘어OTF_ac" pitchFamily="34" charset="-127"/>
                <a:cs typeface="Arial" panose="020B0604020202020204" pitchFamily="34" charset="0"/>
              </a:rPr>
              <a:t>INPUT 컬럼에 TEXT를 담는다.</a:t>
            </a:r>
            <a:endParaRPr sz="850" dirty="0">
              <a:solidFill>
                <a:schemeClr val="dk1"/>
              </a:solidFill>
              <a:latin typeface="Arial" panose="020B0604020202020204" pitchFamily="34" charset="0"/>
              <a:ea typeface="나눔스퀘어OTF_ac" pitchFamily="34" charset="-127"/>
              <a:cs typeface="Arial" panose="020B0604020202020204" pitchFamily="34" charset="0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Arial" panose="020B0604020202020204" pitchFamily="34" charset="0"/>
                <a:ea typeface="나눔스퀘어OTF_ac" pitchFamily="34" charset="-127"/>
                <a:cs typeface="Arial" panose="020B0604020202020204" pitchFamily="34" charset="0"/>
              </a:rPr>
              <a:t>OUTPUT 컬럼에 변환파일의 링크 주소를 담는다.</a:t>
            </a:r>
            <a:endParaRPr lang="en-US" altLang="ko" sz="850" dirty="0">
              <a:solidFill>
                <a:schemeClr val="dk1"/>
              </a:solidFill>
              <a:latin typeface="Arial" panose="020B0604020202020204" pitchFamily="34" charset="0"/>
              <a:ea typeface="나눔스퀘어OTF_ac" pitchFamily="34" charset="-127"/>
              <a:cs typeface="Arial" panose="020B0604020202020204" pitchFamily="34" charset="0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endParaRPr lang="en-US" sz="850" dirty="0">
              <a:solidFill>
                <a:schemeClr val="dk1"/>
              </a:solidFill>
              <a:latin typeface="Arial" panose="020B0604020202020204" pitchFamily="34" charset="0"/>
              <a:ea typeface="나눔스퀘어OTF_ac" pitchFamily="34" charset="-127"/>
              <a:cs typeface="Arial" panose="020B0604020202020204" pitchFamily="34" charset="0"/>
            </a:endParaRPr>
          </a:p>
          <a:p>
            <a:pPr marL="0" lvl="0" indent="0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altLang="ko-KR" sz="950" dirty="0">
                <a:solidFill>
                  <a:schemeClr val="dk1"/>
                </a:solidFill>
                <a:latin typeface="Arial" panose="020B0604020202020204" pitchFamily="34" charset="0"/>
                <a:ea typeface="나눔스퀘어OTF_ac ExtraBold" pitchFamily="34" charset="-127"/>
                <a:cs typeface="Arial" panose="020B0604020202020204" pitchFamily="34" charset="0"/>
              </a:rPr>
              <a:t>VOICE_TRANS</a:t>
            </a:r>
            <a:endParaRPr lang="ko-KR" altLang="en-US" sz="950" dirty="0">
              <a:solidFill>
                <a:schemeClr val="dk1"/>
              </a:solidFill>
              <a:latin typeface="Arial" panose="020B0604020202020204" pitchFamily="34" charset="0"/>
              <a:ea typeface="나눔스퀘어OTF_ac ExtraBold" pitchFamily="34" charset="-127"/>
              <a:cs typeface="Arial" panose="020B0604020202020204" pitchFamily="34" charset="0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en-US" altLang="ko-KR" sz="850" dirty="0">
                <a:solidFill>
                  <a:schemeClr val="dk1"/>
                </a:solidFill>
                <a:latin typeface="Arial" panose="020B0604020202020204" pitchFamily="34" charset="0"/>
                <a:ea typeface="나눔스퀘어OTF_ac" pitchFamily="34" charset="-127"/>
                <a:cs typeface="Arial" panose="020B0604020202020204" pitchFamily="34" charset="0"/>
              </a:rPr>
              <a:t>DOCUMENT_TRANS </a:t>
            </a:r>
            <a:r>
              <a:rPr lang="ko-KR" altLang="en-US" sz="850" dirty="0">
                <a:solidFill>
                  <a:schemeClr val="dk1"/>
                </a:solidFill>
                <a:latin typeface="Arial" panose="020B0604020202020204" pitchFamily="34" charset="0"/>
                <a:ea typeface="나눔스퀘어OTF_ac" pitchFamily="34" charset="-127"/>
                <a:cs typeface="Arial" panose="020B0604020202020204" pitchFamily="34" charset="0"/>
              </a:rPr>
              <a:t>테이블에 </a:t>
            </a:r>
            <a:r>
              <a:rPr lang="en-US" altLang="ko-KR" sz="850" dirty="0">
                <a:solidFill>
                  <a:schemeClr val="dk1"/>
                </a:solidFill>
                <a:latin typeface="Arial" panose="020B0604020202020204" pitchFamily="34" charset="0"/>
                <a:ea typeface="나눔스퀘어OTF_ac" pitchFamily="34" charset="-127"/>
                <a:cs typeface="Arial" panose="020B0604020202020204" pitchFamily="34" charset="0"/>
              </a:rPr>
              <a:t>KIND </a:t>
            </a:r>
            <a:r>
              <a:rPr lang="ko-KR" altLang="en-US" sz="850" dirty="0">
                <a:solidFill>
                  <a:schemeClr val="dk1"/>
                </a:solidFill>
                <a:latin typeface="Arial" panose="020B0604020202020204" pitchFamily="34" charset="0"/>
                <a:ea typeface="나눔스퀘어OTF_ac" pitchFamily="34" charset="-127"/>
                <a:cs typeface="Arial" panose="020B0604020202020204" pitchFamily="34" charset="0"/>
              </a:rPr>
              <a:t>컬럼이 추가된 테이블이다</a:t>
            </a:r>
            <a:r>
              <a:rPr lang="en-US" altLang="ko-KR" sz="850" dirty="0">
                <a:solidFill>
                  <a:schemeClr val="dk1"/>
                </a:solidFill>
                <a:latin typeface="Arial" panose="020B0604020202020204" pitchFamily="34" charset="0"/>
                <a:ea typeface="나눔스퀘어OTF_ac" pitchFamily="34" charset="-127"/>
                <a:cs typeface="Arial" panose="020B0604020202020204" pitchFamily="34" charset="0"/>
              </a:rPr>
              <a:t>.</a:t>
            </a:r>
            <a:endParaRPr lang="ko-KR" altLang="en-US" sz="850" dirty="0">
              <a:solidFill>
                <a:schemeClr val="dk1"/>
              </a:solidFill>
              <a:latin typeface="Arial" panose="020B0604020202020204" pitchFamily="34" charset="0"/>
              <a:ea typeface="나눔스퀘어OTF_ac" pitchFamily="34" charset="-127"/>
              <a:cs typeface="Arial" panose="020B0604020202020204" pitchFamily="34" charset="0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en-US" sz="850" dirty="0">
                <a:solidFill>
                  <a:schemeClr val="dk1"/>
                </a:solidFill>
                <a:latin typeface="Arial" panose="020B0604020202020204" pitchFamily="34" charset="0"/>
                <a:ea typeface="나눔스퀘어OTF_ac" pitchFamily="34" charset="-127"/>
                <a:cs typeface="Arial" panose="020B0604020202020204" pitchFamily="34" charset="0"/>
              </a:rPr>
              <a:t>KIND </a:t>
            </a:r>
            <a:r>
              <a:rPr lang="ko-KR" altLang="en-US" sz="850" dirty="0">
                <a:solidFill>
                  <a:schemeClr val="dk1"/>
                </a:solidFill>
                <a:latin typeface="Arial" panose="020B0604020202020204" pitchFamily="34" charset="0"/>
                <a:ea typeface="나눔스퀘어OTF_ac" pitchFamily="34" charset="-127"/>
                <a:cs typeface="Arial" panose="020B0604020202020204" pitchFamily="34" charset="0"/>
              </a:rPr>
              <a:t>컬럼에 파일 형식을 담는다</a:t>
            </a:r>
            <a:r>
              <a:rPr lang="en-US" altLang="ko-KR" sz="850" dirty="0">
                <a:solidFill>
                  <a:schemeClr val="dk1"/>
                </a:solidFill>
                <a:latin typeface="Arial" panose="020B0604020202020204" pitchFamily="34" charset="0"/>
                <a:ea typeface="나눔스퀘어OTF_ac" pitchFamily="34" charset="-127"/>
                <a:cs typeface="Arial" panose="020B0604020202020204" pitchFamily="34" charset="0"/>
              </a:rPr>
              <a:t>.</a:t>
            </a:r>
            <a:endParaRPr sz="850" dirty="0">
              <a:solidFill>
                <a:schemeClr val="dk1"/>
              </a:solidFill>
              <a:latin typeface="Arial" panose="020B0604020202020204" pitchFamily="34" charset="0"/>
              <a:ea typeface="나눔스퀘어OTF_ac" pitchFamily="34" charset="-127"/>
              <a:cs typeface="Arial" panose="020B0604020202020204" pitchFamily="34" charset="0"/>
            </a:endParaRPr>
          </a:p>
          <a:p>
            <a:pPr marL="457200" lvl="0" indent="0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850" dirty="0">
              <a:solidFill>
                <a:schemeClr val="dk1"/>
              </a:solidFill>
              <a:latin typeface="Arial" panose="020B0604020202020204" pitchFamily="34" charset="0"/>
              <a:ea typeface="나눔스퀘어OTF_ac" pitchFamily="34" charset="-127"/>
              <a:cs typeface="Arial" panose="020B0604020202020204" pitchFamily="34" charset="0"/>
            </a:endParaRPr>
          </a:p>
          <a:p>
            <a:pPr marL="0" lvl="0" indent="0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" sz="950" dirty="0">
                <a:solidFill>
                  <a:schemeClr val="dk1"/>
                </a:solidFill>
                <a:latin typeface="Arial" panose="020B0604020202020204" pitchFamily="34" charset="0"/>
                <a:ea typeface="나눔스퀘어OTF_ac ExtraBold" pitchFamily="34" charset="-127"/>
                <a:cs typeface="Arial" panose="020B0604020202020204" pitchFamily="34" charset="0"/>
              </a:rPr>
              <a:t>MEDIA_TRANS</a:t>
            </a:r>
            <a:endParaRPr sz="950" dirty="0">
              <a:solidFill>
                <a:schemeClr val="dk1"/>
              </a:solidFill>
              <a:latin typeface="Arial" panose="020B0604020202020204" pitchFamily="34" charset="0"/>
              <a:ea typeface="나눔스퀘어OTF_ac ExtraBold" pitchFamily="34" charset="-127"/>
              <a:cs typeface="Arial" panose="020B0604020202020204" pitchFamily="34" charset="0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Arial" panose="020B0604020202020204" pitchFamily="34" charset="0"/>
                <a:ea typeface="나눔스퀘어OTF_ac" pitchFamily="34" charset="-127"/>
                <a:cs typeface="Arial" panose="020B0604020202020204" pitchFamily="34" charset="0"/>
              </a:rPr>
              <a:t>Speech-To-Text 변환기록을 저장하기 위한 테이블이다.</a:t>
            </a:r>
            <a:endParaRPr sz="850" dirty="0">
              <a:solidFill>
                <a:schemeClr val="dk1"/>
              </a:solidFill>
              <a:latin typeface="Arial" panose="020B0604020202020204" pitchFamily="34" charset="0"/>
              <a:ea typeface="나눔스퀘어OTF_ac" pitchFamily="34" charset="-127"/>
              <a:cs typeface="Arial" panose="020B0604020202020204" pitchFamily="34" charset="0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Arial" panose="020B0604020202020204" pitchFamily="34" charset="0"/>
                <a:ea typeface="나눔스퀘어OTF_ac" pitchFamily="34" charset="-127"/>
                <a:cs typeface="Arial" panose="020B0604020202020204" pitchFamily="34" charset="0"/>
              </a:rPr>
              <a:t>INPUT 컬럼에 소스파일의 링크 주소를 담는다.</a:t>
            </a:r>
            <a:endParaRPr sz="850" dirty="0">
              <a:solidFill>
                <a:schemeClr val="dk1"/>
              </a:solidFill>
              <a:latin typeface="Arial" panose="020B0604020202020204" pitchFamily="34" charset="0"/>
              <a:ea typeface="나눔스퀘어OTF_ac" pitchFamily="34" charset="-127"/>
              <a:cs typeface="Arial" panose="020B0604020202020204" pitchFamily="34" charset="0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Arial" panose="020B0604020202020204" pitchFamily="34" charset="0"/>
                <a:ea typeface="나눔스퀘어OTF_ac" pitchFamily="34" charset="-127"/>
                <a:cs typeface="Arial" panose="020B0604020202020204" pitchFamily="34" charset="0"/>
              </a:rPr>
              <a:t>OUTPUT 컬럼에 TEXT를 담는다.</a:t>
            </a:r>
            <a:endParaRPr sz="850" dirty="0">
              <a:solidFill>
                <a:schemeClr val="dk1"/>
              </a:solidFill>
              <a:latin typeface="Arial" panose="020B0604020202020204" pitchFamily="34" charset="0"/>
              <a:ea typeface="나눔스퀘어OTF_ac" pitchFamily="34" charset="-127"/>
              <a:cs typeface="Arial" panose="020B0604020202020204" pitchFamily="34" charset="0"/>
            </a:endParaRPr>
          </a:p>
          <a:p>
            <a:pPr marL="457200" lvl="0" indent="0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850" dirty="0">
              <a:solidFill>
                <a:schemeClr val="dk1"/>
              </a:solidFill>
              <a:latin typeface="Arial" panose="020B0604020202020204" pitchFamily="34" charset="0"/>
              <a:ea typeface="나눔스퀘어OTF_ac" pitchFamily="34" charset="-127"/>
              <a:cs typeface="Arial" panose="020B0604020202020204" pitchFamily="34" charset="0"/>
            </a:endParaRPr>
          </a:p>
          <a:p>
            <a:pPr marL="0" lvl="0" indent="0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850" dirty="0">
                <a:solidFill>
                  <a:schemeClr val="dk1"/>
                </a:solidFill>
                <a:latin typeface="Arial" panose="020B0604020202020204" pitchFamily="34" charset="0"/>
                <a:ea typeface="나눔스퀘어OTF_ac ExtraBold" pitchFamily="34" charset="-127"/>
                <a:cs typeface="Arial" panose="020B0604020202020204" pitchFamily="34" charset="0"/>
              </a:rPr>
              <a:t>TRANSLATION</a:t>
            </a:r>
            <a:endParaRPr sz="850" dirty="0">
              <a:solidFill>
                <a:schemeClr val="dk1"/>
              </a:solidFill>
              <a:latin typeface="Arial" panose="020B0604020202020204" pitchFamily="34" charset="0"/>
              <a:ea typeface="나눔스퀘어OTF_ac ExtraBold" pitchFamily="34" charset="-127"/>
              <a:cs typeface="Arial" panose="020B0604020202020204" pitchFamily="34" charset="0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Arial" panose="020B0604020202020204" pitchFamily="34" charset="0"/>
                <a:ea typeface="나눔스퀘어OTF_ac" pitchFamily="34" charset="-127"/>
                <a:cs typeface="Arial" panose="020B0604020202020204" pitchFamily="34" charset="0"/>
              </a:rPr>
              <a:t>Text-To-Text 번역기록을 저장하기 위한 테이블이다.</a:t>
            </a:r>
            <a:endParaRPr sz="850" dirty="0">
              <a:solidFill>
                <a:schemeClr val="dk1"/>
              </a:solidFill>
              <a:latin typeface="Arial" panose="020B0604020202020204" pitchFamily="34" charset="0"/>
              <a:ea typeface="나눔스퀘어OTF_ac" pitchFamily="34" charset="-127"/>
              <a:cs typeface="Arial" panose="020B0604020202020204" pitchFamily="34" charset="0"/>
            </a:endParaRPr>
          </a:p>
          <a:p>
            <a:pPr marL="457200" lvl="0" indent="-28257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Arial" panose="020B0604020202020204" pitchFamily="34" charset="0"/>
                <a:ea typeface="나눔스퀘어OTF_ac" pitchFamily="34" charset="-127"/>
                <a:cs typeface="Arial" panose="020B0604020202020204" pitchFamily="34" charset="0"/>
              </a:rPr>
              <a:t>INPUT 컬럼에 TEXT를 담는다.</a:t>
            </a:r>
            <a:endParaRPr sz="850" dirty="0">
              <a:solidFill>
                <a:schemeClr val="dk1"/>
              </a:solidFill>
              <a:latin typeface="Arial" panose="020B0604020202020204" pitchFamily="34" charset="0"/>
              <a:ea typeface="나눔스퀘어OTF_ac" pitchFamily="34" charset="-127"/>
              <a:cs typeface="Arial" panose="020B0604020202020204" pitchFamily="34" charset="0"/>
            </a:endParaRPr>
          </a:p>
          <a:p>
            <a:pPr marL="457200" lvl="0" indent="-28257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Arial" panose="020B0604020202020204" pitchFamily="34" charset="0"/>
                <a:ea typeface="나눔스퀘어OTF_ac" pitchFamily="34" charset="-127"/>
                <a:cs typeface="Arial" panose="020B0604020202020204" pitchFamily="34" charset="0"/>
              </a:rPr>
              <a:t>OUTPUT 컬럼에 변환된 TEXT를 담는다.</a:t>
            </a:r>
            <a:endParaRPr sz="850" dirty="0">
              <a:solidFill>
                <a:schemeClr val="dk1"/>
              </a:solidFill>
              <a:latin typeface="Arial" panose="020B0604020202020204" pitchFamily="34" charset="0"/>
              <a:ea typeface="나눔스퀘어OTF_ac" pitchFamily="34" charset="-127"/>
              <a:cs typeface="Arial" panose="020B0604020202020204" pitchFamily="34" charset="0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850" dirty="0">
              <a:solidFill>
                <a:schemeClr val="dk1"/>
              </a:solidFill>
              <a:latin typeface="Arial" panose="020B0604020202020204" pitchFamily="34" charset="0"/>
              <a:ea typeface="나눔스퀘어OTF_ac" pitchFamily="34" charset="-127"/>
              <a:cs typeface="Arial" panose="020B0604020202020204" pitchFamily="34" charset="0"/>
            </a:endParaRPr>
          </a:p>
          <a:p>
            <a:pPr marL="0" lvl="0" indent="0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850" dirty="0">
                <a:solidFill>
                  <a:schemeClr val="dk1"/>
                </a:solidFill>
                <a:latin typeface="Arial" panose="020B0604020202020204" pitchFamily="34" charset="0"/>
                <a:ea typeface="나눔스퀘어OTF_ac ExtraBold" pitchFamily="34" charset="-127"/>
                <a:cs typeface="Arial" panose="020B0604020202020204" pitchFamily="34" charset="0"/>
              </a:rPr>
              <a:t>TRANS 공통</a:t>
            </a:r>
            <a:endParaRPr sz="850" dirty="0">
              <a:solidFill>
                <a:schemeClr val="dk1"/>
              </a:solidFill>
              <a:latin typeface="Arial" panose="020B0604020202020204" pitchFamily="34" charset="0"/>
              <a:ea typeface="나눔스퀘어OTF_ac ExtraBold" pitchFamily="34" charset="-127"/>
              <a:cs typeface="Arial" panose="020B0604020202020204" pitchFamily="34" charset="0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Arial" panose="020B0604020202020204" pitchFamily="34" charset="0"/>
                <a:ea typeface="나눔스퀘어OTF_ac" pitchFamily="34" charset="-127"/>
                <a:cs typeface="Arial" panose="020B0604020202020204" pitchFamily="34" charset="0"/>
              </a:rPr>
              <a:t>식별자로 .._NO 컬럼을 가지며 해당컬럼을 개인키로한다.</a:t>
            </a:r>
            <a:endParaRPr sz="850" dirty="0">
              <a:solidFill>
                <a:schemeClr val="dk1"/>
              </a:solidFill>
              <a:latin typeface="Arial" panose="020B0604020202020204" pitchFamily="34" charset="0"/>
              <a:ea typeface="나눔스퀘어OTF_ac" pitchFamily="34" charset="-127"/>
              <a:cs typeface="Arial" panose="020B0604020202020204" pitchFamily="34" charset="0"/>
            </a:endParaRPr>
          </a:p>
          <a:p>
            <a:pPr marL="457200" lvl="0" indent="-28257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Arial" panose="020B0604020202020204" pitchFamily="34" charset="0"/>
                <a:ea typeface="나눔스퀘어OTF_ac" pitchFamily="34" charset="-127"/>
                <a:cs typeface="Arial" panose="020B0604020202020204" pitchFamily="34" charset="0"/>
              </a:rPr>
              <a:t>서비스 유저를 참조하기위한 </a:t>
            </a:r>
            <a:r>
              <a:rPr lang="en-US" altLang="ko" sz="850" dirty="0">
                <a:solidFill>
                  <a:schemeClr val="dk1"/>
                </a:solidFill>
                <a:latin typeface="Arial" panose="020B0604020202020204" pitchFamily="34" charset="0"/>
                <a:ea typeface="나눔스퀘어OTF_ac" pitchFamily="34" charset="-127"/>
                <a:cs typeface="Arial" panose="020B0604020202020204" pitchFamily="34" charset="0"/>
              </a:rPr>
              <a:t>EMAIL</a:t>
            </a:r>
            <a:r>
              <a:rPr lang="ko" sz="850" dirty="0">
                <a:solidFill>
                  <a:schemeClr val="dk1"/>
                </a:solidFill>
                <a:latin typeface="Arial" panose="020B0604020202020204" pitchFamily="34" charset="0"/>
                <a:ea typeface="나눔스퀘어OTF_ac" pitchFamily="34" charset="-127"/>
                <a:cs typeface="Arial" panose="020B0604020202020204" pitchFamily="34" charset="0"/>
              </a:rPr>
              <a:t> 을 외래키로 가진다.</a:t>
            </a:r>
            <a:endParaRPr sz="850" dirty="0">
              <a:solidFill>
                <a:schemeClr val="dk1"/>
              </a:solidFill>
              <a:latin typeface="Arial" panose="020B0604020202020204" pitchFamily="34" charset="0"/>
              <a:ea typeface="나눔스퀘어OTF_ac" pitchFamily="34" charset="-127"/>
              <a:cs typeface="Arial" panose="020B0604020202020204" pitchFamily="34" charset="0"/>
            </a:endParaRPr>
          </a:p>
          <a:p>
            <a:pPr marL="0" lvl="0" indent="0" algn="just" rtl="0">
              <a:lnSpc>
                <a:spcPct val="2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850" dirty="0">
              <a:solidFill>
                <a:schemeClr val="dk1"/>
              </a:solidFill>
              <a:latin typeface="Arial" panose="020B0604020202020204" pitchFamily="34" charset="0"/>
              <a:ea typeface="나눔스퀘어OTF_ac" pitchFamily="34" charset="-127"/>
              <a:cs typeface="Arial" panose="020B0604020202020204" pitchFamily="34" charset="0"/>
            </a:endParaRPr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/>
          <a:srcRect/>
          <a:stretch/>
        </p:blipFill>
        <p:spPr>
          <a:xfrm>
            <a:off x="1069031" y="965749"/>
            <a:ext cx="3722709" cy="369220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altLang="ko-KR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DB</a:t>
            </a: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 설계</a:t>
            </a:r>
            <a:endParaRPr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099" y="1634224"/>
            <a:ext cx="6593801" cy="231169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6;p15"/>
          <p:cNvSpPr txBox="1">
            <a:spLocks/>
          </p:cNvSpPr>
          <p:nvPr/>
        </p:nvSpPr>
        <p:spPr>
          <a:xfrm>
            <a:off x="311700" y="18145"/>
            <a:ext cx="8520600" cy="88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800"/>
              </a:spcBef>
              <a:buSzPts val="990"/>
            </a:pPr>
            <a:r>
              <a:rPr lang="en-US" altLang="ko-KR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E.R.D</a:t>
            </a:r>
            <a:endParaRPr lang="ko-KR" altLang="en-US" sz="1400" b="1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  <a:cs typeface="Nanum Gothic"/>
              <a:sym typeface="Nanum Gothic"/>
            </a:endParaRPr>
          </a:p>
          <a:p>
            <a:pPr>
              <a:spcBef>
                <a:spcPts val="1800"/>
              </a:spcBef>
              <a:buSzPts val="990"/>
            </a:pPr>
            <a:endParaRPr lang="ko-KR" altLang="en-US"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02887F-E767-4D9B-9FB2-6B977BD732D1}"/>
              </a:ext>
            </a:extLst>
          </p:cNvPr>
          <p:cNvSpPr/>
          <p:nvPr/>
        </p:nvSpPr>
        <p:spPr>
          <a:xfrm>
            <a:off x="408924" y="278610"/>
            <a:ext cx="681322" cy="51981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/>
        </p:nvSpPr>
        <p:spPr>
          <a:xfrm>
            <a:off x="311825" y="958725"/>
            <a:ext cx="852060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create table 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ROLE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(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ID 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int not null AUTO_INCREMENT,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NAME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 VARCHAR(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3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0),</a:t>
            </a:r>
            <a:endParaRPr lang="en-US" altLang="ko"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dirty="0">
                <a:latin typeface="D2Coding" pitchFamily="49" charset="-127"/>
                <a:ea typeface="D2Coding" pitchFamily="49" charset="-127"/>
              </a:rPr>
              <a:t>	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PRIMARY KEY(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ID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)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);</a:t>
            </a:r>
            <a:endParaRPr dirty="0">
              <a:latin typeface="D2Coding" pitchFamily="49" charset="-127"/>
              <a:ea typeface="D2Coding" pitchFamily="49" charset="-127"/>
            </a:endParaRPr>
          </a:p>
        </p:txBody>
      </p:sp>
      <p:sp>
        <p:nvSpPr>
          <p:cNvPr id="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테이블 명세서 </a:t>
            </a:r>
            <a:r>
              <a:rPr lang="en-US" altLang="ko-KR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(USER_TABLE)</a:t>
            </a:r>
            <a:endParaRPr sz="1400" b="1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  <a:cs typeface="Nanum Gothic"/>
              <a:sym typeface="Nanum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/>
        </p:nvSpPr>
        <p:spPr>
          <a:xfrm>
            <a:off x="311825" y="958725"/>
            <a:ext cx="852060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create table USER(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ID 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int not null AUTO_INCREMENT,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EMAIL VARCHAR(50),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PASSWORD VARCHAR(200),</a:t>
            </a:r>
            <a:endParaRPr lang="en-US" altLang="ko" dirty="0">
              <a:latin typeface="D2Coding" pitchFamily="49" charset="-127"/>
              <a:ea typeface="D2Coding" pitchFamily="49" charset="-127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altLang="ko" dirty="0">
                <a:latin typeface="D2Coding" pitchFamily="49" charset="-127"/>
                <a:ea typeface="D2Coding" pitchFamily="49" charset="-127"/>
              </a:rPr>
              <a:t>	PROFILE VARCHAR(200),</a:t>
            </a:r>
            <a:endParaRPr lang="en-US"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PRIMARY KEY(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ID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)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);</a:t>
            </a:r>
            <a:endParaRPr dirty="0">
              <a:latin typeface="D2Coding" pitchFamily="49" charset="-127"/>
              <a:ea typeface="D2Coding" pitchFamily="49" charset="-127"/>
            </a:endParaRPr>
          </a:p>
        </p:txBody>
      </p:sp>
      <p:sp>
        <p:nvSpPr>
          <p:cNvPr id="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테이블 명세서 </a:t>
            </a:r>
            <a:r>
              <a:rPr lang="en-US" altLang="ko-KR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(USER_TABLE)</a:t>
            </a:r>
            <a:endParaRPr sz="1400" b="1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  <a:cs typeface="Nanum Gothic"/>
              <a:sym typeface="Nanum Gothic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SzPts val="990"/>
              <a:buNone/>
            </a:pPr>
            <a:endParaRPr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911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/>
        </p:nvSpPr>
        <p:spPr>
          <a:xfrm>
            <a:off x="311825" y="958725"/>
            <a:ext cx="8520600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create table 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USER_ROLES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(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USER_ID 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int not null,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ROLE_ID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 </a:t>
            </a:r>
            <a:r>
              <a:rPr lang="ko" altLang="ko-KR" dirty="0">
                <a:latin typeface="D2Coding" pitchFamily="49" charset="-127"/>
                <a:ea typeface="D2Coding" pitchFamily="49" charset="-127"/>
              </a:rPr>
              <a:t>int not null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,</a:t>
            </a:r>
            <a:r>
              <a:rPr lang="ko" altLang="ko-KR" dirty="0">
                <a:latin typeface="D2Coding" pitchFamily="49" charset="-127"/>
                <a:ea typeface="D2Coding" pitchFamily="49" charset="-127"/>
              </a:rPr>
              <a:t> </a:t>
            </a:r>
            <a:endParaRPr lang="en-US" altLang="ko"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>
                <a:latin typeface="D2Coding" pitchFamily="49" charset="-127"/>
                <a:ea typeface="D2Coding" pitchFamily="49" charset="-127"/>
              </a:rPr>
              <a:t>	PRIMARY KEY(USER_ID),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D2Coding" pitchFamily="49" charset="-127"/>
                <a:ea typeface="D2Coding" pitchFamily="49" charset="-127"/>
              </a:rPr>
              <a:t>	PRIMARY KEY(ROLE_ID),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>
                <a:latin typeface="D2Coding" pitchFamily="49" charset="-127"/>
                <a:ea typeface="D2Coding" pitchFamily="49" charset="-127"/>
              </a:rPr>
              <a:t>    	FOREIGN KEY(USER_ID) REFERENCES USER (ID) ON DELETE CASCADE</a:t>
            </a:r>
            <a:endParaRPr lang="en-US" altLang="ko-KR" dirty="0">
              <a:latin typeface="D2Coding" pitchFamily="49" charset="-127"/>
              <a:ea typeface="D2Coding" pitchFamily="49" charset="-127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altLang="ko" dirty="0">
                <a:latin typeface="D2Coding" pitchFamily="49" charset="-127"/>
                <a:ea typeface="D2Coding" pitchFamily="49" charset="-127"/>
              </a:rPr>
              <a:t>	FOREIGN KEY(ROLE_ID) REFERENCES ROLE (ID) ON DELETE CASCADE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);</a:t>
            </a:r>
            <a:endParaRPr dirty="0">
              <a:latin typeface="D2Coding" pitchFamily="49" charset="-127"/>
              <a:ea typeface="D2Coding" pitchFamily="49" charset="-127"/>
            </a:endParaRPr>
          </a:p>
        </p:txBody>
      </p:sp>
      <p:sp>
        <p:nvSpPr>
          <p:cNvPr id="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테이블 명세서 </a:t>
            </a:r>
            <a:r>
              <a:rPr lang="en-US" altLang="ko-KR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(USER_TABLE)</a:t>
            </a:r>
            <a:endParaRPr sz="1400" b="1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  <a:cs typeface="Nanum Gothic"/>
              <a:sym typeface="Nanum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731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/>
        </p:nvSpPr>
        <p:spPr>
          <a:xfrm>
            <a:off x="311825" y="966205"/>
            <a:ext cx="85206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create table DOCUMENT_TRANS(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DOCUMENT_NO int not null AUTO_INCREMENT,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EMAIL VARCHAR(50)</a:t>
            </a:r>
            <a:r>
              <a:rPr lang="ko" altLang="ko-KR" dirty="0">
                <a:latin typeface="D2Coding" pitchFamily="49" charset="-127"/>
                <a:ea typeface="D2Coding" pitchFamily="49" charset="-127"/>
              </a:rPr>
              <a:t> 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not null,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TRANS_DATE DATE,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INPUT TEXT,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OUTPUT VARCHAR(200),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PRIMARY KEY(DOCUMENT_NO),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FOREIGN KEY(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EMAIL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) REFERENCES USER (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EMAIL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) ON DELETE CASCADE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);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66;p15"/>
          <p:cNvSpPr txBox="1">
            <a:spLocks/>
          </p:cNvSpPr>
          <p:nvPr/>
        </p:nvSpPr>
        <p:spPr>
          <a:xfrm>
            <a:off x="311700" y="18145"/>
            <a:ext cx="8520600" cy="88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800"/>
              </a:spcBef>
              <a:buSzPts val="990"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테이블 명세서 </a:t>
            </a:r>
            <a:r>
              <a:rPr lang="en-US" altLang="ko-KR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(DOCUMENT_TRANS)</a:t>
            </a:r>
            <a:endParaRPr lang="ko-KR" altLang="en-US"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/>
        </p:nvSpPr>
        <p:spPr>
          <a:xfrm>
            <a:off x="311825" y="966205"/>
            <a:ext cx="85206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create table 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VOICE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_TRANS(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VOICE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_NO int not null AUTO_INCREMENT,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EMAIL VARCHAR(50)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 not null,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TRANS_DATE DATE,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INPUT TEXT,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OUTPUT VARCHAR(200),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PRIMARY KEY(DOCUMENT_NO),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FOREIGN KEY(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EMAIL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) REFERENCES USER (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EMAIL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) ON DELETE CASCADE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);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66;p15"/>
          <p:cNvSpPr txBox="1">
            <a:spLocks/>
          </p:cNvSpPr>
          <p:nvPr/>
        </p:nvSpPr>
        <p:spPr>
          <a:xfrm>
            <a:off x="311700" y="18145"/>
            <a:ext cx="8520600" cy="88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800"/>
              </a:spcBef>
              <a:buSzPts val="990"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테이블 명세서 </a:t>
            </a:r>
            <a:r>
              <a:rPr lang="en-US" altLang="ko-KR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(VOICE_TRANS)</a:t>
            </a:r>
            <a:endParaRPr lang="ko-KR" altLang="en-US"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302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/>
        </p:nvSpPr>
        <p:spPr>
          <a:xfrm>
            <a:off x="311825" y="958725"/>
            <a:ext cx="85206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create table MEDIA_TRANS(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MEDIA_NO int not null AUTO_INCREMENT,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EMAIL VARCHAR(50) 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not null,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TRANS_DATE DATE,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KIND VARCHAR(20),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INPUT VARCHAR(200),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OUTPUT TEXT,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 	PRIMARY KEY(MEDIA_NO),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FOREIGN KEY(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EMAIL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) REFERENCES USER (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EMAIL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) ON DELETE CASCADE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);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66;p15"/>
          <p:cNvSpPr txBox="1">
            <a:spLocks/>
          </p:cNvSpPr>
          <p:nvPr/>
        </p:nvSpPr>
        <p:spPr>
          <a:xfrm>
            <a:off x="311700" y="18145"/>
            <a:ext cx="8520600" cy="88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800"/>
              </a:spcBef>
              <a:buSzPts val="990"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테이블 명세서 </a:t>
            </a:r>
            <a:r>
              <a:rPr lang="en-US" altLang="ko-KR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(MEDIA_TRANS)</a:t>
            </a:r>
            <a:endParaRPr lang="ko-KR" altLang="en-US"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6184551" y="-18978"/>
            <a:ext cx="2975317" cy="5669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목차</a:t>
            </a:r>
            <a:endParaRPr sz="1100" b="1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  <a:cs typeface="Nanum Gothic"/>
              <a:sym typeface="Nanum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814F52-3E42-438C-AAC9-5D3280A60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4713" y="580678"/>
            <a:ext cx="324000" cy="324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1DA325B-5CFC-4155-83B8-C36361CD4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713" y="1026302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umber 3 ">
            <a:extLst>
              <a:ext uri="{FF2B5EF4-FFF2-40B4-BE49-F238E27FC236}">
                <a16:creationId xmlns:a16="http://schemas.microsoft.com/office/drawing/2014/main" id="{518DB35F-48C2-44A7-A31C-B7023ADD5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713" y="1471926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umber four ">
            <a:extLst>
              <a:ext uri="{FF2B5EF4-FFF2-40B4-BE49-F238E27FC236}">
                <a16:creationId xmlns:a16="http://schemas.microsoft.com/office/drawing/2014/main" id="{1A574299-995D-4A22-8FCF-85F3E0ABE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713" y="1917550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umber 5">
            <a:extLst>
              <a:ext uri="{FF2B5EF4-FFF2-40B4-BE49-F238E27FC236}">
                <a16:creationId xmlns:a16="http://schemas.microsoft.com/office/drawing/2014/main" id="{4D5D9702-4F1A-4FFB-BBE8-09DAF0345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713" y="2363174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ix">
            <a:extLst>
              <a:ext uri="{FF2B5EF4-FFF2-40B4-BE49-F238E27FC236}">
                <a16:creationId xmlns:a16="http://schemas.microsoft.com/office/drawing/2014/main" id="{391AB74D-7FCC-4C09-B318-95F5FC995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713" y="2808798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even">
            <a:extLst>
              <a:ext uri="{FF2B5EF4-FFF2-40B4-BE49-F238E27FC236}">
                <a16:creationId xmlns:a16="http://schemas.microsoft.com/office/drawing/2014/main" id="{422C49AB-21F7-4CA7-8F7E-AA6E6F3F9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713" y="3254422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umber 8">
            <a:extLst>
              <a:ext uri="{FF2B5EF4-FFF2-40B4-BE49-F238E27FC236}">
                <a16:creationId xmlns:a16="http://schemas.microsoft.com/office/drawing/2014/main" id="{585FAF8B-6CC0-4843-A535-CB4172D10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713" y="3700046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umber 9">
            <a:extLst>
              <a:ext uri="{FF2B5EF4-FFF2-40B4-BE49-F238E27FC236}">
                <a16:creationId xmlns:a16="http://schemas.microsoft.com/office/drawing/2014/main" id="{8408DA8D-7BB8-4D57-9994-74730BFF7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713" y="4145670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Ten">
            <a:extLst>
              <a:ext uri="{FF2B5EF4-FFF2-40B4-BE49-F238E27FC236}">
                <a16:creationId xmlns:a16="http://schemas.microsoft.com/office/drawing/2014/main" id="{29A0FEB4-F865-4F35-B64E-B29D6983A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713" y="4591298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30D4F8-9D00-4675-88B2-0B34C4FB57F6}"/>
              </a:ext>
            </a:extLst>
          </p:cNvPr>
          <p:cNvSpPr txBox="1"/>
          <p:nvPr/>
        </p:nvSpPr>
        <p:spPr>
          <a:xfrm>
            <a:off x="6576646" y="596593"/>
            <a:ext cx="144424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solidFill>
                  <a:srgbClr val="55C3FE"/>
                </a:solidFill>
                <a:ea typeface="나눔스퀘어OTF_ac ExtraBold" pitchFamily="34" charset="-127"/>
              </a:rPr>
              <a:t>사전조사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63E852-E94F-48F5-A714-B1E0265FEAB7}"/>
              </a:ext>
            </a:extLst>
          </p:cNvPr>
          <p:cNvSpPr txBox="1"/>
          <p:nvPr/>
        </p:nvSpPr>
        <p:spPr>
          <a:xfrm>
            <a:off x="6703258" y="3276853"/>
            <a:ext cx="17584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solidFill>
                  <a:srgbClr val="55C3FE"/>
                </a:solidFill>
                <a:ea typeface="나눔스퀘어OTF_ac ExtraBold" pitchFamily="34" charset="-127"/>
                <a:sym typeface="Nanum Gothic"/>
              </a:rPr>
              <a:t>요구사항 명세서</a:t>
            </a:r>
            <a:endParaRPr lang="ko-KR" altLang="en-US" sz="1300" b="1" dirty="0">
              <a:solidFill>
                <a:srgbClr val="55C3FE"/>
              </a:solidFill>
              <a:ea typeface="나눔스퀘어OTF_ac ExtraBold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E11800-3774-4EA0-9466-BF430D68135F}"/>
              </a:ext>
            </a:extLst>
          </p:cNvPr>
          <p:cNvSpPr txBox="1"/>
          <p:nvPr/>
        </p:nvSpPr>
        <p:spPr>
          <a:xfrm>
            <a:off x="6464102" y="3709091"/>
            <a:ext cx="17584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solidFill>
                  <a:srgbClr val="55C3FE"/>
                </a:solidFill>
                <a:ea typeface="나눔스퀘어OTF_ac ExtraBold" pitchFamily="34" charset="-127"/>
                <a:sym typeface="Nanum Gothic"/>
              </a:rPr>
              <a:t>메뉴 구조</a:t>
            </a:r>
            <a:endParaRPr lang="ko-KR" altLang="en-US" sz="1300" b="1" dirty="0">
              <a:solidFill>
                <a:srgbClr val="55C3FE"/>
              </a:solidFill>
              <a:ea typeface="나눔스퀘어OTF_ac ExtraBold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C11A6E-DDC3-44D8-B6BA-1F6AC1A784E1}"/>
              </a:ext>
            </a:extLst>
          </p:cNvPr>
          <p:cNvSpPr txBox="1"/>
          <p:nvPr/>
        </p:nvSpPr>
        <p:spPr>
          <a:xfrm>
            <a:off x="6435966" y="4155397"/>
            <a:ext cx="17584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" sz="1300" b="1" dirty="0">
                <a:solidFill>
                  <a:srgbClr val="55C3FE"/>
                </a:solidFill>
                <a:ea typeface="나눔스퀘어OTF_ac ExtraBold" pitchFamily="34" charset="-127"/>
                <a:sym typeface="Nanum Gothic"/>
              </a:rPr>
              <a:t>DB</a:t>
            </a:r>
            <a:r>
              <a:rPr lang="ko-KR" altLang="en-US" sz="1300" b="1" dirty="0">
                <a:solidFill>
                  <a:srgbClr val="55C3FE"/>
                </a:solidFill>
                <a:ea typeface="나눔스퀘어OTF_ac ExtraBold" pitchFamily="34" charset="-127"/>
                <a:sym typeface="Nanum Gothic"/>
              </a:rPr>
              <a:t>설계</a:t>
            </a:r>
            <a:endParaRPr lang="ko-KR" altLang="en-US" sz="1300" b="1" dirty="0">
              <a:solidFill>
                <a:srgbClr val="55C3FE"/>
              </a:solidFill>
              <a:ea typeface="나눔스퀘어OTF_ac ExtraBold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E47B0F-D506-4B9F-95EA-9E26C2F98C23}"/>
              </a:ext>
            </a:extLst>
          </p:cNvPr>
          <p:cNvSpPr txBox="1"/>
          <p:nvPr/>
        </p:nvSpPr>
        <p:spPr>
          <a:xfrm>
            <a:off x="6689187" y="4601704"/>
            <a:ext cx="17584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solidFill>
                  <a:srgbClr val="55C3FE"/>
                </a:solidFill>
                <a:ea typeface="나눔스퀘어OTF_ac ExtraBold" pitchFamily="34" charset="-127"/>
                <a:sym typeface="Nanum Gothic"/>
              </a:rPr>
              <a:t>화면 구성 설계</a:t>
            </a:r>
            <a:endParaRPr lang="ko-KR" altLang="en-US" sz="1300" b="1" dirty="0">
              <a:solidFill>
                <a:srgbClr val="55C3FE"/>
              </a:solidFill>
              <a:ea typeface="나눔스퀘어OTF_ac ExtraBold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5B5D5B-C51C-4A07-9372-D788D6DDCC16}"/>
              </a:ext>
            </a:extLst>
          </p:cNvPr>
          <p:cNvSpPr txBox="1"/>
          <p:nvPr/>
        </p:nvSpPr>
        <p:spPr>
          <a:xfrm>
            <a:off x="6576646" y="1937716"/>
            <a:ext cx="144424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solidFill>
                  <a:srgbClr val="55C3FE"/>
                </a:solidFill>
                <a:ea typeface="나눔스퀘어OTF_ac ExtraBold" pitchFamily="34" charset="-127"/>
              </a:rPr>
              <a:t>역할분배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22CEFD-B7DF-4764-9B02-D7B43A0562DF}"/>
              </a:ext>
            </a:extLst>
          </p:cNvPr>
          <p:cNvSpPr txBox="1"/>
          <p:nvPr/>
        </p:nvSpPr>
        <p:spPr>
          <a:xfrm>
            <a:off x="6576646" y="1035043"/>
            <a:ext cx="144424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solidFill>
                  <a:srgbClr val="55C3FE"/>
                </a:solidFill>
                <a:ea typeface="나눔스퀘어OTF_ac ExtraBold" pitchFamily="34" charset="-127"/>
              </a:rPr>
              <a:t>주제선정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AC3308-BBE4-47E5-8DED-1CD9B5FDE54B}"/>
              </a:ext>
            </a:extLst>
          </p:cNvPr>
          <p:cNvSpPr txBox="1"/>
          <p:nvPr/>
        </p:nvSpPr>
        <p:spPr>
          <a:xfrm>
            <a:off x="6576646" y="1475828"/>
            <a:ext cx="144424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solidFill>
                  <a:srgbClr val="55C3FE"/>
                </a:solidFill>
                <a:ea typeface="나눔스퀘어OTF_ac ExtraBold" pitchFamily="34" charset="-127"/>
              </a:rPr>
              <a:t>일정계획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F3B648-AED6-485E-AE9D-96F3F7330F8A}"/>
              </a:ext>
            </a:extLst>
          </p:cNvPr>
          <p:cNvSpPr txBox="1"/>
          <p:nvPr/>
        </p:nvSpPr>
        <p:spPr>
          <a:xfrm>
            <a:off x="6576646" y="2378507"/>
            <a:ext cx="144424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solidFill>
                  <a:srgbClr val="55C3FE"/>
                </a:solidFill>
                <a:ea typeface="나눔스퀘어OTF_ac ExtraBold" pitchFamily="34" charset="-127"/>
              </a:rPr>
              <a:t>주요기술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EB2048-ADD8-4D47-AE04-219DEA4F3113}"/>
              </a:ext>
            </a:extLst>
          </p:cNvPr>
          <p:cNvSpPr txBox="1"/>
          <p:nvPr/>
        </p:nvSpPr>
        <p:spPr>
          <a:xfrm>
            <a:off x="6858005" y="2812265"/>
            <a:ext cx="144424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solidFill>
                  <a:srgbClr val="55C3FE"/>
                </a:solidFill>
                <a:ea typeface="나눔스퀘어OTF_ac ExtraBold" pitchFamily="34" charset="-127"/>
              </a:rPr>
              <a:t>시스템 아키텍처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/>
        </p:nvSpPr>
        <p:spPr>
          <a:xfrm>
            <a:off x="311825" y="958725"/>
            <a:ext cx="85206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create table TRANSLATION_TRANS(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TRANSLATION_NO int not null AUTO_INCREMENT,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EMAIL VARCHAR(50)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 not null,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TRANS_DATE DATE,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INPUT TEXT,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OUTPUT TEXT,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 	PRIMARY KEY(TRANSLATION_NO),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FOREIGN KEY(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EMAIL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) REFERENCES USER (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EMAIL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) ON DELETE CASCADE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);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66;p15"/>
          <p:cNvSpPr txBox="1">
            <a:spLocks/>
          </p:cNvSpPr>
          <p:nvPr/>
        </p:nvSpPr>
        <p:spPr>
          <a:xfrm>
            <a:off x="311700" y="18145"/>
            <a:ext cx="8520600" cy="88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800"/>
              </a:spcBef>
              <a:buSzPts val="990"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테이블 명세서 </a:t>
            </a:r>
            <a:r>
              <a:rPr lang="en-US" altLang="ko-KR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(TRANSLATION_TRANS)</a:t>
            </a:r>
            <a:endParaRPr lang="ko-KR" altLang="en-US" sz="1400" b="1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  <a:cs typeface="Nanum Gothic"/>
              <a:sym typeface="Nanum Gothic"/>
            </a:endParaRPr>
          </a:p>
          <a:p>
            <a:pPr>
              <a:spcBef>
                <a:spcPts val="1800"/>
              </a:spcBef>
              <a:buSzPts val="990"/>
            </a:pPr>
            <a:endParaRPr lang="ko-KR" altLang="en-US"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화면 구성 설계</a:t>
            </a:r>
            <a:endParaRPr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DD5282-94B5-4B09-A609-2B2E92E30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24" y="758882"/>
            <a:ext cx="3719944" cy="39845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B7C630-7A4A-485C-99EC-D064C76BE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704" y="758882"/>
            <a:ext cx="3902761" cy="39845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C2EDA00-0781-4F07-8776-2E40CA273C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905" t="19712" r="8308" b="19836"/>
          <a:stretch/>
        </p:blipFill>
        <p:spPr>
          <a:xfrm>
            <a:off x="8229601" y="751848"/>
            <a:ext cx="907366" cy="32355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4DC102-6C43-49EA-9168-E8E1C03946F3}"/>
              </a:ext>
            </a:extLst>
          </p:cNvPr>
          <p:cNvSpPr/>
          <p:nvPr/>
        </p:nvSpPr>
        <p:spPr>
          <a:xfrm>
            <a:off x="408924" y="278610"/>
            <a:ext cx="681322" cy="51981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19D3A7E-339F-4D4C-8202-7499BC014F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55469" y1="78516" x2="63281" y2="65234"/>
                        <a14:foregroundMark x1="66797" y1="63281" x2="49219" y2="79688"/>
                        <a14:foregroundMark x1="48828" y1="54688" x2="49219" y2="73047"/>
                        <a14:foregroundMark x1="44922" y1="24219" x2="46875" y2="67188"/>
                        <a14:foregroundMark x1="43750" y1="12109" x2="43750" y2="39844"/>
                        <a14:foregroundMark x1="57422" y1="40625" x2="57031" y2="67969"/>
                        <a14:foregroundMark x1="58203" y1="30859" x2="57813" y2="58984"/>
                        <a14:foregroundMark x1="72266" y1="39844" x2="73047" y2="89844"/>
                        <a14:foregroundMark x1="81641" y1="41406" x2="78906" y2="87500"/>
                        <a14:foregroundMark x1="28125" y1="63281" x2="80859" y2="914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510080">
            <a:off x="6740184" y="2836391"/>
            <a:ext cx="420732" cy="42073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화면 구성 설계</a:t>
            </a:r>
            <a:endParaRPr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89F76F-3FC0-46CC-8719-74DEA4FD6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10" y="749982"/>
            <a:ext cx="4914256" cy="4025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B418400-BB71-49D5-96B1-BA4757E6F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378" y="749982"/>
            <a:ext cx="2772834" cy="40259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2904F2E-2151-4A8D-9A38-20976161E194}"/>
              </a:ext>
            </a:extLst>
          </p:cNvPr>
          <p:cNvSpPr/>
          <p:nvPr/>
        </p:nvSpPr>
        <p:spPr>
          <a:xfrm>
            <a:off x="408924" y="278610"/>
            <a:ext cx="681322" cy="51981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8" name="Picture 10" descr="30 + 무료 화살표 아이콘 &amp; 화살 이미지">
            <a:extLst>
              <a:ext uri="{FF2B5EF4-FFF2-40B4-BE49-F238E27FC236}">
                <a16:creationId xmlns:a16="http://schemas.microsoft.com/office/drawing/2014/main" id="{33A3D1A8-BAB4-4A91-B15B-226C44AC9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619724" y="2622922"/>
            <a:ext cx="345295" cy="34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9DBB89D-4E2E-494B-887A-C590D49815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55469" y1="78516" x2="63281" y2="65234"/>
                        <a14:foregroundMark x1="66797" y1="63281" x2="49219" y2="79688"/>
                        <a14:foregroundMark x1="48828" y1="54688" x2="49219" y2="73047"/>
                        <a14:foregroundMark x1="44922" y1="24219" x2="46875" y2="67188"/>
                        <a14:foregroundMark x1="43750" y1="12109" x2="43750" y2="39844"/>
                        <a14:foregroundMark x1="57422" y1="40625" x2="57031" y2="67969"/>
                        <a14:foregroundMark x1="58203" y1="30859" x2="57813" y2="58984"/>
                        <a14:foregroundMark x1="72266" y1="39844" x2="73047" y2="89844"/>
                        <a14:foregroundMark x1="81641" y1="41406" x2="78906" y2="87500"/>
                        <a14:foregroundMark x1="28125" y1="63281" x2="80859" y2="914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510080">
            <a:off x="4973410" y="4031367"/>
            <a:ext cx="420732" cy="42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41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화면 구성 설계</a:t>
            </a:r>
            <a:endParaRPr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9B52E31-43E0-4157-A95F-071AC2F9B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10" y="749982"/>
            <a:ext cx="4914256" cy="40259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EB894A2-C2EB-4BAB-A733-D1F57CEC22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2859"/>
          <a:stretch/>
        </p:blipFill>
        <p:spPr>
          <a:xfrm>
            <a:off x="6105376" y="747410"/>
            <a:ext cx="2772835" cy="40259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4F4D91-2CFA-4A86-9EC1-E0FE0974FD9E}"/>
              </a:ext>
            </a:extLst>
          </p:cNvPr>
          <p:cNvSpPr/>
          <p:nvPr/>
        </p:nvSpPr>
        <p:spPr>
          <a:xfrm>
            <a:off x="408924" y="278610"/>
            <a:ext cx="681322" cy="51981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10" descr="30 + 무료 화살표 아이콘 &amp; 화살 이미지">
            <a:extLst>
              <a:ext uri="{FF2B5EF4-FFF2-40B4-BE49-F238E27FC236}">
                <a16:creationId xmlns:a16="http://schemas.microsoft.com/office/drawing/2014/main" id="{5F5852F6-E7F0-4B7A-9AB0-6584B8682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619724" y="2622922"/>
            <a:ext cx="345295" cy="34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3858F59-1146-4C12-8572-070BBE4F41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55469" y1="78516" x2="63281" y2="65234"/>
                        <a14:foregroundMark x1="66797" y1="63281" x2="49219" y2="79688"/>
                        <a14:foregroundMark x1="48828" y1="54688" x2="49219" y2="73047"/>
                        <a14:foregroundMark x1="44922" y1="24219" x2="46875" y2="67188"/>
                        <a14:foregroundMark x1="43750" y1="12109" x2="43750" y2="39844"/>
                        <a14:foregroundMark x1="57422" y1="40625" x2="57031" y2="67969"/>
                        <a14:foregroundMark x1="58203" y1="30859" x2="57813" y2="58984"/>
                        <a14:foregroundMark x1="72266" y1="39844" x2="73047" y2="89844"/>
                        <a14:foregroundMark x1="81641" y1="41406" x2="78906" y2="87500"/>
                        <a14:foregroundMark x1="28125" y1="63281" x2="80859" y2="914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510080">
            <a:off x="8252461" y="3735948"/>
            <a:ext cx="420732" cy="42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53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화면 구성 설계</a:t>
            </a:r>
            <a:endParaRPr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0075B7-6D36-4B5C-8B2D-DBC8D9881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10" y="747410"/>
            <a:ext cx="4914256" cy="40259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DF66A5D-34CE-4237-AD5E-86C4B408B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376" y="747410"/>
            <a:ext cx="2772835" cy="40259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2BF6739-1E3D-4003-BF2C-5296EACDBD51}"/>
              </a:ext>
            </a:extLst>
          </p:cNvPr>
          <p:cNvSpPr/>
          <p:nvPr/>
        </p:nvSpPr>
        <p:spPr>
          <a:xfrm>
            <a:off x="408924" y="278610"/>
            <a:ext cx="681322" cy="51981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10" descr="30 + 무료 화살표 아이콘 &amp; 화살 이미지">
            <a:extLst>
              <a:ext uri="{FF2B5EF4-FFF2-40B4-BE49-F238E27FC236}">
                <a16:creationId xmlns:a16="http://schemas.microsoft.com/office/drawing/2014/main" id="{66B4E687-D9DA-4844-9494-08F72F5CC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619724" y="2622922"/>
            <a:ext cx="345295" cy="34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76CC03F-3FE1-4471-8F48-22D6FEC6F5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55469" y1="78516" x2="63281" y2="65234"/>
                        <a14:foregroundMark x1="66797" y1="63281" x2="49219" y2="79688"/>
                        <a14:foregroundMark x1="48828" y1="54688" x2="49219" y2="73047"/>
                        <a14:foregroundMark x1="44922" y1="24219" x2="46875" y2="67188"/>
                        <a14:foregroundMark x1="43750" y1="12109" x2="43750" y2="39844"/>
                        <a14:foregroundMark x1="57422" y1="40625" x2="57031" y2="67969"/>
                        <a14:foregroundMark x1="58203" y1="30859" x2="57813" y2="58984"/>
                        <a14:foregroundMark x1="72266" y1="39844" x2="73047" y2="89844"/>
                        <a14:foregroundMark x1="81641" y1="41406" x2="78906" y2="87500"/>
                        <a14:foregroundMark x1="28125" y1="63281" x2="80859" y2="914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510080">
            <a:off x="4990823" y="4045435"/>
            <a:ext cx="420732" cy="42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9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화면 구성 설계</a:t>
            </a:r>
            <a:endParaRPr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8F6218B-BD9A-476F-9F69-E5BEC9C3C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09" y="747410"/>
            <a:ext cx="8128725" cy="40259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236C1CD-26B8-4690-9881-534D4FE79333}"/>
              </a:ext>
            </a:extLst>
          </p:cNvPr>
          <p:cNvSpPr/>
          <p:nvPr/>
        </p:nvSpPr>
        <p:spPr>
          <a:xfrm>
            <a:off x="408924" y="278610"/>
            <a:ext cx="681322" cy="51981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80D6FF2-1E33-4F77-B039-5CB378BA42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5469" y1="78516" x2="63281" y2="65234"/>
                        <a14:foregroundMark x1="66797" y1="63281" x2="49219" y2="79688"/>
                        <a14:foregroundMark x1="48828" y1="54688" x2="49219" y2="73047"/>
                        <a14:foregroundMark x1="44922" y1="24219" x2="46875" y2="67188"/>
                        <a14:foregroundMark x1="43750" y1="12109" x2="43750" y2="39844"/>
                        <a14:foregroundMark x1="57422" y1="40625" x2="57031" y2="67969"/>
                        <a14:foregroundMark x1="58203" y1="30859" x2="57813" y2="58984"/>
                        <a14:foregroundMark x1="72266" y1="39844" x2="73047" y2="89844"/>
                        <a14:foregroundMark x1="81641" y1="41406" x2="78906" y2="87500"/>
                        <a14:foregroundMark x1="28125" y1="63281" x2="80859" y2="914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510080">
            <a:off x="4066043" y="4038403"/>
            <a:ext cx="420732" cy="42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28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5D8EA5-18EB-4F65-81DA-3880968720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948"/>
          <a:stretch/>
        </p:blipFill>
        <p:spPr>
          <a:xfrm>
            <a:off x="565111" y="904841"/>
            <a:ext cx="1819364" cy="37160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DA5A254-825A-4360-A5BC-54987329FF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948"/>
          <a:stretch/>
        </p:blipFill>
        <p:spPr>
          <a:xfrm>
            <a:off x="4897845" y="904841"/>
            <a:ext cx="1819364" cy="37160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B30D2A6-8FE3-4852-BC06-BD33B131B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1478" y="904841"/>
            <a:ext cx="1819364" cy="37160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AAAD3D6-F4AC-4670-B19E-DCB6ECF5B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4211" y="904841"/>
            <a:ext cx="1819365" cy="37160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화면 구성 설계</a:t>
            </a:r>
            <a:endParaRPr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DEE60A-C914-4A9D-A44F-332E4244879B}"/>
              </a:ext>
            </a:extLst>
          </p:cNvPr>
          <p:cNvSpPr/>
          <p:nvPr/>
        </p:nvSpPr>
        <p:spPr>
          <a:xfrm>
            <a:off x="408924" y="278610"/>
            <a:ext cx="681322" cy="51981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060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Nanum Gothic"/>
                <a:ea typeface="나눔스퀘어OTF_ac ExtraBold" pitchFamily="34" charset="-127"/>
                <a:cs typeface="Nanum Gothic"/>
                <a:sym typeface="Nanum Gothic"/>
              </a:rPr>
              <a:t>배포 환경</a:t>
            </a:r>
            <a:endParaRPr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DEE60A-C914-4A9D-A44F-332E4244879B}"/>
              </a:ext>
            </a:extLst>
          </p:cNvPr>
          <p:cNvSpPr/>
          <p:nvPr/>
        </p:nvSpPr>
        <p:spPr>
          <a:xfrm>
            <a:off x="408924" y="278610"/>
            <a:ext cx="681322" cy="51981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3B8B133-8264-418A-AB2E-D7576584DD33}"/>
              </a:ext>
            </a:extLst>
          </p:cNvPr>
          <p:cNvGrpSpPr/>
          <p:nvPr/>
        </p:nvGrpSpPr>
        <p:grpSpPr>
          <a:xfrm>
            <a:off x="5824957" y="858594"/>
            <a:ext cx="3022020" cy="1897766"/>
            <a:chOff x="3680304" y="1864846"/>
            <a:chExt cx="3895010" cy="263434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EF7F1C-4ED3-4B27-A126-EB820E3BB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6441" y="3381153"/>
              <a:ext cx="1752208" cy="111804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9CA1469-C3A2-4557-88DB-CFF275051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80304" y="1864846"/>
              <a:ext cx="1848347" cy="1118039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FFDEE39-8C00-407D-92BE-A1BBC2CA0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28649" y="2491742"/>
              <a:ext cx="2046665" cy="1346830"/>
            </a:xfrm>
            <a:prstGeom prst="rect">
              <a:avLst/>
            </a:prstGeom>
          </p:spPr>
        </p:pic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814DB5D3-3BC1-4618-8BA0-68BE701673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8014" y="1165259"/>
            <a:ext cx="2378582" cy="128443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255D003-5DB8-4B3E-BEA1-5C95DBC7AC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924" y="591056"/>
            <a:ext cx="2529995" cy="2280818"/>
          </a:xfrm>
          <a:prstGeom prst="rect">
            <a:avLst/>
          </a:prstGeom>
        </p:spPr>
      </p:pic>
      <p:sp>
        <p:nvSpPr>
          <p:cNvPr id="29" name="Google Shape;145;p27">
            <a:extLst>
              <a:ext uri="{FF2B5EF4-FFF2-40B4-BE49-F238E27FC236}">
                <a16:creationId xmlns:a16="http://schemas.microsoft.com/office/drawing/2014/main" id="{E4399C22-45C1-4C21-AD50-BFEB20BF7D91}"/>
              </a:ext>
            </a:extLst>
          </p:cNvPr>
          <p:cNvSpPr txBox="1"/>
          <p:nvPr/>
        </p:nvSpPr>
        <p:spPr>
          <a:xfrm>
            <a:off x="326377" y="2830610"/>
            <a:ext cx="2612542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/>
            <a:r>
              <a:rPr lang="ko-KR" altLang="en-US" sz="1200" b="1" i="0" dirty="0"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호스팅 서버</a:t>
            </a:r>
          </a:p>
          <a:p>
            <a:pPr algn="l"/>
            <a:r>
              <a:rPr lang="en-US" altLang="ko-KR" sz="12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Naver Cloud Micro</a:t>
            </a:r>
          </a:p>
          <a:p>
            <a:pPr algn="l"/>
            <a:endParaRPr lang="en-US" altLang="ko-KR" sz="1200" b="0" i="0" dirty="0">
              <a:solidFill>
                <a:srgbClr val="24292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200" b="1" i="0" dirty="0"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운영체제</a:t>
            </a:r>
            <a:br>
              <a:rPr lang="en-US" altLang="ko-KR" sz="12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2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CentOS 7.8</a:t>
            </a:r>
          </a:p>
          <a:p>
            <a:endParaRPr lang="en-US" altLang="ko-KR" sz="1200" dirty="0">
              <a:solidFill>
                <a:srgbClr val="24292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200" b="1" dirty="0">
                <a:solidFill>
                  <a:srgbClr val="2429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설치된 소프트웨어</a:t>
            </a:r>
            <a:br>
              <a:rPr lang="en-US" altLang="ko-KR" sz="12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2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MySQL 8.0 community-server</a:t>
            </a:r>
            <a:br>
              <a:rPr lang="en-US" altLang="ko-KR" sz="12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2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Java 11.0.14.1</a:t>
            </a:r>
            <a:br>
              <a:rPr lang="en-US" altLang="ko-KR" sz="12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2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Nginx 1.20.2 </a:t>
            </a:r>
            <a:endParaRPr lang="ko-KR" altLang="en-US" sz="1200" b="0" i="0" dirty="0">
              <a:solidFill>
                <a:srgbClr val="24292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Google Shape;145;p27">
            <a:extLst>
              <a:ext uri="{FF2B5EF4-FFF2-40B4-BE49-F238E27FC236}">
                <a16:creationId xmlns:a16="http://schemas.microsoft.com/office/drawing/2014/main" id="{2D8328FB-97B5-41C3-B7CB-2FBF740207B6}"/>
              </a:ext>
            </a:extLst>
          </p:cNvPr>
          <p:cNvSpPr txBox="1"/>
          <p:nvPr/>
        </p:nvSpPr>
        <p:spPr>
          <a:xfrm>
            <a:off x="3148014" y="2830609"/>
            <a:ext cx="2612542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/>
            <a:r>
              <a:rPr lang="ko-KR" altLang="en-US" sz="1200" b="1" i="0" dirty="0"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도메인 주소</a:t>
            </a:r>
          </a:p>
          <a:p>
            <a:pPr algn="l"/>
            <a:r>
              <a:rPr lang="en-US" altLang="ko-KR" sz="1200" dirty="0">
                <a:solidFill>
                  <a:srgbClr val="24292F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http://www.pagobooks.shop</a:t>
            </a:r>
            <a:endParaRPr lang="en-US" altLang="ko-KR" sz="1200" dirty="0">
              <a:solidFill>
                <a:srgbClr val="24292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altLang="ko-KR" sz="1200" b="0" i="0" dirty="0">
              <a:solidFill>
                <a:srgbClr val="24292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200" b="1" dirty="0">
                <a:solidFill>
                  <a:srgbClr val="2429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유투브 주소</a:t>
            </a:r>
            <a:br>
              <a:rPr lang="en-US" altLang="ko-KR" sz="12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2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https://youtu.be/ccRG8pZ7ZCU</a:t>
            </a:r>
            <a:endParaRPr lang="en-US" altLang="ko-KR" sz="1200" b="0" i="0" dirty="0">
              <a:solidFill>
                <a:srgbClr val="24292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200" dirty="0">
              <a:solidFill>
                <a:srgbClr val="24292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200" b="1" dirty="0">
                <a:solidFill>
                  <a:srgbClr val="2429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</a:t>
            </a:r>
            <a:r>
              <a:rPr lang="ko-KR" altLang="en-US" sz="1200" b="1" dirty="0">
                <a:solidFill>
                  <a:srgbClr val="2429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주소</a:t>
            </a:r>
            <a:br>
              <a:rPr lang="en-US" altLang="ko-KR" sz="12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2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https://github.com/dahun3013/BCPR3</a:t>
            </a:r>
            <a:endParaRPr lang="en-US" altLang="ko-KR" sz="1200" b="0" i="0" dirty="0">
              <a:solidFill>
                <a:srgbClr val="24292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sz="1200" b="0" i="0" dirty="0">
              <a:solidFill>
                <a:srgbClr val="24292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341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631655" y="1336963"/>
            <a:ext cx="7880690" cy="1993205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 dirty="0">
              <a:solidFill>
                <a:schemeClr val="dk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사전조사</a:t>
            </a:r>
            <a:endParaRPr lang="ko" altLang="en-US" sz="1400" b="1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  <a:cs typeface="Nanum Gothic"/>
              <a:sym typeface="Nanum Gothic"/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631655" y="3463566"/>
            <a:ext cx="7880692" cy="929026"/>
          </a:xfrm>
          <a:prstGeom prst="roundRect">
            <a:avLst/>
          </a:prstGeom>
          <a:solidFill>
            <a:srgbClr val="55C3FE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-KR" altLang="en-US" sz="8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코로나 방역 지침으로 인해 교육과정의 상당 부분이 비대면으로 전환되었다</a:t>
            </a:r>
            <a:r>
              <a:rPr lang="en-US" altLang="ko-KR" sz="8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.</a:t>
            </a:r>
          </a:p>
          <a:p>
            <a:pPr marL="0" lvl="0" indent="0" algn="ctr" rtl="0">
              <a:lnSpc>
                <a:spcPct val="200000"/>
              </a:lnSpc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-KR" altLang="en-US" sz="8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이러한 급격한 </a:t>
            </a:r>
            <a:r>
              <a:rPr lang="ko-KR" altLang="en-US" sz="800" dirty="0" err="1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비대면</a:t>
            </a:r>
            <a:r>
              <a:rPr lang="ko-KR" altLang="en-US" sz="8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수업화로 인해 학교와 </a:t>
            </a:r>
            <a:r>
              <a:rPr lang="ko-KR" altLang="en-US" sz="800" dirty="0" err="1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비대면</a:t>
            </a:r>
            <a:r>
              <a:rPr lang="ko-KR" altLang="en-US" sz="8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플랫폼 및 </a:t>
            </a:r>
            <a:r>
              <a:rPr lang="ko-KR" altLang="en-US" sz="800" dirty="0" err="1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내외부</a:t>
            </a:r>
            <a:r>
              <a:rPr lang="ko-KR" altLang="en-US" sz="8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간의 문제가 끊임없이 부상하고 있다</a:t>
            </a:r>
            <a:r>
              <a:rPr lang="en-US" altLang="ko-KR" sz="8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.</a:t>
            </a:r>
          </a:p>
          <a:p>
            <a:pPr marL="0" lvl="0" indent="0" algn="ctr" rtl="0">
              <a:lnSpc>
                <a:spcPct val="200000"/>
              </a:lnSpc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-KR" altLang="en-US" sz="8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이 중</a:t>
            </a:r>
            <a:r>
              <a:rPr lang="en-US" altLang="ko-KR" sz="8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, </a:t>
            </a:r>
            <a:r>
              <a:rPr lang="ko-KR" altLang="en-US" sz="800" dirty="0" err="1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비대면</a:t>
            </a:r>
            <a:r>
              <a:rPr lang="ko-KR" altLang="en-US" sz="8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수업의 문서화에 집중하려고 한다</a:t>
            </a:r>
            <a:r>
              <a:rPr lang="en-US" altLang="ko-KR" sz="8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.</a:t>
            </a:r>
            <a:endParaRPr lang="en-US" altLang="ko" sz="800" dirty="0">
              <a:solidFill>
                <a:schemeClr val="tx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8593" y="1692508"/>
            <a:ext cx="2243366" cy="127500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/>
          <p:cNvSpPr/>
          <p:nvPr/>
        </p:nvSpPr>
        <p:spPr>
          <a:xfrm>
            <a:off x="408924" y="278610"/>
            <a:ext cx="681322" cy="51981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Google Shape;68;p15">
            <a:extLst>
              <a:ext uri="{FF2B5EF4-FFF2-40B4-BE49-F238E27FC236}">
                <a16:creationId xmlns:a16="http://schemas.microsoft.com/office/drawing/2014/main" id="{13ED0D97-465A-4219-8553-8B8BFF8575A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295" y="1699614"/>
            <a:ext cx="4957050" cy="1272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-10122"/>
            <a:ext cx="9144000" cy="25175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l="2053" t="9015" r="71102" b="3331"/>
          <a:stretch/>
        </p:blipFill>
        <p:spPr>
          <a:xfrm>
            <a:off x="786610" y="798300"/>
            <a:ext cx="2243405" cy="146428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666051" y="2648198"/>
            <a:ext cx="2743315" cy="26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" sz="950" dirty="0">
                <a:solidFill>
                  <a:schemeClr val="dk1"/>
                </a:solidFill>
                <a:latin typeface="나눔스퀘어OTF_ac ExtraBold" pitchFamily="34" charset="-127"/>
                <a:ea typeface="나눔스퀘어OTF_ac ExtraBold" pitchFamily="34" charset="-127"/>
              </a:rPr>
              <a:t>기능제공</a:t>
            </a:r>
            <a:endParaRPr sz="950" dirty="0">
              <a:solidFill>
                <a:schemeClr val="dk1"/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  <a:p>
            <a:pPr marL="457200" lvl="0" indent="-282575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마이크 또는 음성파일을 텍스트 파일로 바꾸어 제공한다.</a:t>
            </a:r>
            <a:endParaRPr sz="8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457200" lvl="0" indent="-282575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이미지 파일의 내용을 텍스트 파일로 바꾸어 </a:t>
            </a:r>
            <a:br>
              <a:rPr lang="en-US" altLang="ko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</a:br>
            <a:r>
              <a:rPr lang="ko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제공한다.</a:t>
            </a:r>
            <a:endParaRPr sz="8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457200" lvl="0" indent="-282575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텍스트 파일을 음성 또는 음성파일로 제공한다.</a:t>
            </a:r>
            <a:endParaRPr sz="8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457200" lvl="0" indent="-282575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이미지 파일의 내용을 음성 또는 음성파일로 </a:t>
            </a:r>
            <a:br>
              <a:rPr lang="en-US" altLang="ko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</a:br>
            <a:r>
              <a:rPr lang="ko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제공한다.</a:t>
            </a:r>
            <a:endParaRPr sz="8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457200" lvl="0" indent="-282575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다국적 사용자를 위해 번역기능을 제공한다.</a:t>
            </a:r>
            <a:endParaRPr sz="8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0" lvl="0" indent="0" algn="l" rtl="0">
              <a:lnSpc>
                <a:spcPct val="20000"/>
              </a:lnSpc>
              <a:spcBef>
                <a:spcPts val="1000"/>
              </a:spcBef>
              <a:spcAft>
                <a:spcPts val="1000"/>
              </a:spcAft>
              <a:buSzPts val="275"/>
              <a:buNone/>
            </a:pPr>
            <a:endParaRPr sz="10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6" name="Google Shape;66;p15"/>
          <p:cNvSpPr txBox="1">
            <a:spLocks/>
          </p:cNvSpPr>
          <p:nvPr/>
        </p:nvSpPr>
        <p:spPr>
          <a:xfrm>
            <a:off x="311700" y="18145"/>
            <a:ext cx="8520600" cy="88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800"/>
              </a:spcBef>
              <a:buSzPts val="990"/>
            </a:pPr>
            <a:r>
              <a:rPr lang="ko-KR" altLang="en-US" sz="1400" b="1" dirty="0">
                <a:solidFill>
                  <a:schemeClr val="bg1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주제선정</a:t>
            </a:r>
            <a:endParaRPr lang="ko-KR" altLang="en-US" sz="3000" b="1" dirty="0">
              <a:solidFill>
                <a:schemeClr val="bg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" name="Google Shape;78;p16"/>
          <p:cNvSpPr txBox="1">
            <a:spLocks/>
          </p:cNvSpPr>
          <p:nvPr/>
        </p:nvSpPr>
        <p:spPr>
          <a:xfrm>
            <a:off x="3520786" y="2648198"/>
            <a:ext cx="2616680" cy="26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275"/>
              <a:buFont typeface="Arial"/>
              <a:buNone/>
            </a:pPr>
            <a:r>
              <a:rPr lang="ko-KR" altLang="en-US" sz="950" dirty="0">
                <a:solidFill>
                  <a:schemeClr val="dk1"/>
                </a:solidFill>
                <a:latin typeface="나눔스퀘어OTF_ac ExtraBold" pitchFamily="34" charset="-127"/>
                <a:ea typeface="나눔스퀘어OTF_ac ExtraBold" pitchFamily="34" charset="-127"/>
              </a:rPr>
              <a:t>기대효과</a:t>
            </a:r>
          </a:p>
          <a:p>
            <a:pPr indent="-282575" algn="just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850"/>
              <a:buFont typeface="Arial"/>
              <a:buAutoNum type="arabicPeriod"/>
            </a:pPr>
            <a:r>
              <a:rPr lang="ko-KR" altLang="en-US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사용자가 좀더 수월하게 비 대면 수업을 문서화 할 수 있도록 한다</a:t>
            </a:r>
            <a:r>
              <a:rPr lang="en-US" altLang="ko-KR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  <a:endParaRPr lang="ko-KR" altLang="en-US" sz="8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indent="-282575" algn="just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850"/>
              <a:buFont typeface="Arial"/>
              <a:buAutoNum type="arabicPeriod"/>
            </a:pPr>
            <a:r>
              <a:rPr lang="ko-KR" altLang="en-US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번역기능을 도입하여 다국적 사용을 가능하게 한다</a:t>
            </a:r>
            <a:r>
              <a:rPr lang="en-US" altLang="ko-KR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  <a:endParaRPr lang="ko-KR" altLang="en-US" sz="8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indent="-282575" algn="just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850"/>
              <a:buFont typeface="Arial"/>
              <a:buAutoNum type="arabicPeriod"/>
            </a:pPr>
            <a:r>
              <a:rPr lang="ko-KR" altLang="en-US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타 제품들의 과도한 기능들을 축약해 직관적인 구성으로 이용 시 번거로움을 줄인다</a:t>
            </a:r>
            <a:r>
              <a:rPr lang="en-US" altLang="ko-KR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  <a:endParaRPr lang="ko-KR" altLang="en-US" sz="8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0" indent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75"/>
              <a:buFont typeface="Arial"/>
              <a:buNone/>
            </a:pPr>
            <a:endParaRPr lang="ko-KR" altLang="en-US" sz="10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9" name="Google Shape;78;p16"/>
          <p:cNvSpPr txBox="1">
            <a:spLocks/>
          </p:cNvSpPr>
          <p:nvPr/>
        </p:nvSpPr>
        <p:spPr>
          <a:xfrm>
            <a:off x="6411381" y="2648198"/>
            <a:ext cx="2189646" cy="26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275"/>
              <a:buFont typeface="Arial"/>
              <a:buNone/>
            </a:pPr>
            <a:r>
              <a:rPr lang="ko-KR" altLang="en-US" sz="950" dirty="0">
                <a:solidFill>
                  <a:schemeClr val="dk1"/>
                </a:solidFill>
                <a:latin typeface="나눔스퀘어OTF_ac ExtraBold" pitchFamily="34" charset="-127"/>
                <a:ea typeface="나눔스퀘어OTF_ac ExtraBold" pitchFamily="34" charset="-127"/>
              </a:rPr>
              <a:t>포함기술</a:t>
            </a:r>
          </a:p>
          <a:p>
            <a:pPr indent="-282575" algn="just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850"/>
              <a:buFont typeface="Arial"/>
              <a:buAutoNum type="arabicPeriod"/>
            </a:pPr>
            <a:r>
              <a:rPr lang="en-US" altLang="ko-KR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Bootstrap </a:t>
            </a:r>
            <a:r>
              <a:rPr lang="ko-KR" altLang="en-US" sz="850" dirty="0" err="1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네이티브</a:t>
            </a:r>
            <a:r>
              <a:rPr lang="ko-KR" altLang="en-US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850" dirty="0" err="1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웹앱</a:t>
            </a:r>
            <a:endParaRPr lang="ko-KR" altLang="en-US" sz="8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indent="-282575" algn="just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850"/>
              <a:buFont typeface="Arial"/>
              <a:buAutoNum type="arabicPeriod"/>
            </a:pPr>
            <a:r>
              <a:rPr lang="en-US" altLang="ko-KR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CLOVA CSR</a:t>
            </a:r>
            <a:endParaRPr lang="ko-KR" altLang="en-US" sz="8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indent="-282575" algn="just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850"/>
              <a:buFont typeface="Arial"/>
              <a:buAutoNum type="arabicPeriod"/>
            </a:pPr>
            <a:r>
              <a:rPr lang="en-US" altLang="ko-KR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CLOVA OCR</a:t>
            </a:r>
            <a:endParaRPr lang="ko-KR" altLang="en-US" sz="8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indent="-282575" algn="just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850"/>
              <a:buFont typeface="Arial"/>
              <a:buAutoNum type="arabicPeriod"/>
            </a:pPr>
            <a:r>
              <a:rPr lang="en-US" altLang="ko-KR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PAPAGO API</a:t>
            </a:r>
            <a:endParaRPr lang="ko-KR" altLang="en-US" sz="8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indent="-282575" algn="just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850"/>
              <a:buFont typeface="Arial"/>
              <a:buAutoNum type="arabicPeriod"/>
            </a:pPr>
            <a:r>
              <a:rPr lang="ko-KR" altLang="en-US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자체 </a:t>
            </a:r>
            <a:r>
              <a:rPr lang="en-US" altLang="ko-KR" sz="850" dirty="0" err="1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RestAPI</a:t>
            </a:r>
            <a:endParaRPr lang="ko-KR" altLang="en-US" sz="8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0" indent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75"/>
              <a:buFont typeface="Arial"/>
              <a:buNone/>
            </a:pPr>
            <a:endParaRPr lang="ko-KR" altLang="en-US" sz="10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10" name="Google Shape;76;p16"/>
          <p:cNvPicPr preferRelativeResize="0"/>
          <p:nvPr/>
        </p:nvPicPr>
        <p:blipFill rotWithShape="1">
          <a:blip r:embed="rId3">
            <a:alphaModFix/>
          </a:blip>
          <a:srcRect l="68274" t="11098" r="1328" b="2689"/>
          <a:stretch/>
        </p:blipFill>
        <p:spPr>
          <a:xfrm>
            <a:off x="5703941" y="798300"/>
            <a:ext cx="2582884" cy="146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76;p16"/>
          <p:cNvPicPr preferRelativeResize="0"/>
          <p:nvPr/>
        </p:nvPicPr>
        <p:blipFill rotWithShape="1">
          <a:blip r:embed="rId3">
            <a:alphaModFix/>
          </a:blip>
          <a:srcRect l="33118" t="12346" r="35870" b="2508"/>
          <a:stretch/>
        </p:blipFill>
        <p:spPr>
          <a:xfrm>
            <a:off x="3030015" y="798300"/>
            <a:ext cx="2673926" cy="146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23DEAE-BC9C-4B38-A2EA-E7272CB6590E}"/>
              </a:ext>
            </a:extLst>
          </p:cNvPr>
          <p:cNvSpPr/>
          <p:nvPr/>
        </p:nvSpPr>
        <p:spPr>
          <a:xfrm>
            <a:off x="408924" y="278610"/>
            <a:ext cx="681322" cy="5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일정 계획</a:t>
            </a:r>
            <a:endParaRPr sz="1400" b="1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  <a:cs typeface="Nanum Gothic"/>
              <a:sym typeface="Nanum Gothic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SzPts val="990"/>
              <a:buNone/>
            </a:pPr>
            <a:endParaRPr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84" name="Google Shape;84;p17"/>
          <p:cNvGraphicFramePr/>
          <p:nvPr>
            <p:extLst>
              <p:ext uri="{D42A27DB-BD31-4B8C-83A1-F6EECF244321}">
                <p14:modId xmlns:p14="http://schemas.microsoft.com/office/powerpoint/2010/main" val="2639033219"/>
              </p:ext>
            </p:extLst>
          </p:nvPr>
        </p:nvGraphicFramePr>
        <p:xfrm>
          <a:off x="1255171" y="1057887"/>
          <a:ext cx="6617282" cy="3511649"/>
        </p:xfrm>
        <a:graphic>
          <a:graphicData uri="http://schemas.openxmlformats.org/drawingml/2006/table">
            <a:tbl>
              <a:tblPr>
                <a:noFill/>
                <a:tableStyleId>{0BA37608-9518-467A-88D4-0C59A4560A16}</a:tableStyleId>
              </a:tblPr>
              <a:tblGrid>
                <a:gridCol w="1208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3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46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chemeClr val="bg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solidFill>
                            <a:schemeClr val="bg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총 개발 기간</a:t>
                      </a:r>
                      <a:endParaRPr sz="900" b="1" dirty="0">
                        <a:solidFill>
                          <a:schemeClr val="bg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5C3F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2022.02.03. ~ 2022.03.25.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83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chemeClr val="bg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solidFill>
                            <a:schemeClr val="bg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프로젝트명</a:t>
                      </a:r>
                      <a:endParaRPr sz="900" b="1" dirty="0">
                        <a:solidFill>
                          <a:schemeClr val="bg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5C3F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-KR" altLang="en-US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프로젝트 </a:t>
                      </a:r>
                      <a:r>
                        <a:rPr lang="en-US" altLang="ko-KR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: </a:t>
                      </a:r>
                      <a:r>
                        <a:rPr lang="en-US" altLang="ko-KR" sz="900" b="1" dirty="0" err="1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TransFAST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038">
                <a:tc rowSpan="7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rgbClr val="55C3FE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rgbClr val="55C3FE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rgbClr val="55C3FE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rgbClr val="55C3FE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rgbClr val="55C3FE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b="1" dirty="0">
                          <a:solidFill>
                            <a:srgbClr val="55C3FE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프로젝트</a:t>
                      </a:r>
                      <a:endParaRPr sz="900" b="1" dirty="0">
                        <a:solidFill>
                          <a:srgbClr val="55C3FE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rgbClr val="55C3FE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rgbClr val="55C3FE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rgbClr val="55C3FE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rgbClr val="55C3FE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solidFill>
                            <a:srgbClr val="55C3FE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개발기간</a:t>
                      </a:r>
                      <a:endParaRPr sz="900" b="1" dirty="0">
                        <a:solidFill>
                          <a:srgbClr val="55C3FE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5C3F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작업내용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개발 기간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83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계획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02월 03일 ~ 02월 08일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083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요구 분석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02월 09일 ~ 02월 09일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083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설계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02월 10일 ~ 02월 14일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83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구현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02월 14일 ~ 03월 20일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083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테스트 및 보수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03월 21일 ~ 03월 24일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083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인수/설치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03월 25일 ~ 03월 28일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203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chemeClr val="bg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solidFill>
                            <a:schemeClr val="bg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개발 순서</a:t>
                      </a:r>
                      <a:endParaRPr sz="900" b="1" dirty="0">
                        <a:solidFill>
                          <a:schemeClr val="bg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5C3F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계획 → 요구 분석 → 설계 → 구현 → 테스트 및 보수 → 인수/설치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6185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chemeClr val="bg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chemeClr val="bg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chemeClr val="bg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chemeClr val="bg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solidFill>
                            <a:schemeClr val="bg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개발 환경</a:t>
                      </a:r>
                      <a:endParaRPr sz="900" b="1" dirty="0">
                        <a:solidFill>
                          <a:schemeClr val="bg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5C3F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IDLE : Visual Code, Bootstrap, Eclipse, Spring Boot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OpenAPI: CLOVA CSR,CLOVA OCR,PAPAGO API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Repo : Git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BA135862-798C-4E5F-8FC9-1EED80D785A0}"/>
              </a:ext>
            </a:extLst>
          </p:cNvPr>
          <p:cNvSpPr/>
          <p:nvPr/>
        </p:nvSpPr>
        <p:spPr>
          <a:xfrm>
            <a:off x="408924" y="278610"/>
            <a:ext cx="681322" cy="51981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6;p15"/>
          <p:cNvSpPr txBox="1">
            <a:spLocks/>
          </p:cNvSpPr>
          <p:nvPr/>
        </p:nvSpPr>
        <p:spPr>
          <a:xfrm>
            <a:off x="311700" y="18145"/>
            <a:ext cx="8520600" cy="88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800"/>
              </a:spcBef>
              <a:buSzPts val="990"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일정계획 </a:t>
            </a:r>
            <a:r>
              <a:rPr lang="en-US" altLang="ko-KR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(</a:t>
            </a:r>
            <a:r>
              <a:rPr lang="ko-KR" altLang="en-US" sz="1400" b="1" dirty="0" err="1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간트차트</a:t>
            </a:r>
            <a:r>
              <a:rPr lang="en-US" altLang="ko-KR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)</a:t>
            </a:r>
            <a:endParaRPr lang="ko-KR" altLang="en-US" sz="1400" b="1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  <a:cs typeface="Nanum Gothic"/>
              <a:sym typeface="Nanum Gothic"/>
            </a:endParaRPr>
          </a:p>
          <a:p>
            <a:pPr>
              <a:spcBef>
                <a:spcPts val="1800"/>
              </a:spcBef>
              <a:buSzPts val="990"/>
            </a:pPr>
            <a:endParaRPr lang="ko-KR" altLang="en-US"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961" y="1479321"/>
            <a:ext cx="5856078" cy="26145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3A4B648-559C-44F2-9243-9D3DCDCDEAA3}"/>
              </a:ext>
            </a:extLst>
          </p:cNvPr>
          <p:cNvSpPr/>
          <p:nvPr/>
        </p:nvSpPr>
        <p:spPr>
          <a:xfrm>
            <a:off x="408924" y="278610"/>
            <a:ext cx="681322" cy="51981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역할 분배</a:t>
            </a:r>
            <a:endParaRPr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F77D542-991D-4EBB-8018-8EA1A59DC1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322192"/>
              </p:ext>
            </p:extLst>
          </p:nvPr>
        </p:nvGraphicFramePr>
        <p:xfrm>
          <a:off x="2544163" y="1812066"/>
          <a:ext cx="4171280" cy="518160"/>
        </p:xfrm>
        <a:graphic>
          <a:graphicData uri="http://schemas.openxmlformats.org/drawingml/2006/table">
            <a:tbl>
              <a:tblPr firstRow="1" bandRow="1">
                <a:tableStyleId>{0BA37608-9518-467A-88D4-0C59A4560A16}</a:tableStyleId>
              </a:tblPr>
              <a:tblGrid>
                <a:gridCol w="1042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8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8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55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정다훈</a:t>
                      </a: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C3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김희태</a:t>
                      </a: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C3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이동곤</a:t>
                      </a: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C3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장지원</a:t>
                      </a: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C3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OCR</a:t>
                      </a:r>
                      <a:endParaRPr lang="ko-KR" altLang="en-US" sz="11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STT</a:t>
                      </a:r>
                      <a:endParaRPr lang="ko-KR" altLang="en-US" sz="11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PAPAGO API</a:t>
                      </a:r>
                      <a:endParaRPr lang="ko-KR" altLang="en-US" sz="11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TTS</a:t>
                      </a:r>
                      <a:endParaRPr lang="ko-KR" altLang="en-US" sz="11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D6D72D3-9FC3-414D-AE6C-308EB5F94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390458"/>
              </p:ext>
            </p:extLst>
          </p:nvPr>
        </p:nvGraphicFramePr>
        <p:xfrm>
          <a:off x="2538485" y="2985517"/>
          <a:ext cx="4184372" cy="518160"/>
        </p:xfrm>
        <a:graphic>
          <a:graphicData uri="http://schemas.openxmlformats.org/drawingml/2006/table">
            <a:tbl>
              <a:tblPr firstRow="1" bandRow="1">
                <a:tableStyleId>{0BA37608-9518-467A-88D4-0C59A4560A16}</a:tableStyleId>
              </a:tblPr>
              <a:tblGrid>
                <a:gridCol w="2092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2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강하종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C3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신혜지</a:t>
                      </a: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C3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Vue.js</a:t>
                      </a:r>
                      <a:endParaRPr lang="ko-KR" altLang="en-US" sz="11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Vue.js</a:t>
                      </a:r>
                      <a:endParaRPr lang="ko-KR" altLang="en-US" sz="11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557A2EE-49BB-4AD7-A9BD-36C73CDD0515}"/>
              </a:ext>
            </a:extLst>
          </p:cNvPr>
          <p:cNvSpPr txBox="1"/>
          <p:nvPr/>
        </p:nvSpPr>
        <p:spPr>
          <a:xfrm>
            <a:off x="2429152" y="1457098"/>
            <a:ext cx="825867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OTF_ac ExtraBold" pitchFamily="34" charset="-127"/>
                <a:ea typeface="나눔스퀘어OTF_ac ExtraBold" pitchFamily="34" charset="-127"/>
              </a:rPr>
              <a:t>Backend</a:t>
            </a:r>
            <a:endParaRPr lang="ko-KR" altLang="en-US" sz="1200" dirty="0">
              <a:latin typeface="나눔스퀘어OTF_ac ExtraBold" pitchFamily="34" charset="-127"/>
              <a:ea typeface="나눔스퀘어OTF_ac ExtraBold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67EC5D-793F-406D-8ED5-BB9F49C40CDE}"/>
              </a:ext>
            </a:extLst>
          </p:cNvPr>
          <p:cNvSpPr txBox="1"/>
          <p:nvPr/>
        </p:nvSpPr>
        <p:spPr>
          <a:xfrm>
            <a:off x="2429152" y="2611158"/>
            <a:ext cx="875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OTF_ac ExtraBold" pitchFamily="34" charset="-127"/>
                <a:ea typeface="나눔스퀘어OTF_ac ExtraBold" pitchFamily="34" charset="-127"/>
              </a:rPr>
              <a:t>Frontend</a:t>
            </a:r>
            <a:endParaRPr lang="ko-KR" altLang="en-US" sz="1200" dirty="0">
              <a:latin typeface="나눔스퀘어OTF_ac ExtraBold" pitchFamily="34" charset="-127"/>
              <a:ea typeface="나눔스퀘어OTF_ac ExtraBold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DC50E3A-DB34-4C9B-885F-675D1FB95A5F}"/>
              </a:ext>
            </a:extLst>
          </p:cNvPr>
          <p:cNvSpPr/>
          <p:nvPr/>
        </p:nvSpPr>
        <p:spPr>
          <a:xfrm>
            <a:off x="408924" y="278610"/>
            <a:ext cx="681322" cy="51981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>
            <a:spLocks noGrp="1"/>
          </p:cNvSpPr>
          <p:nvPr>
            <p:ph type="body" idx="1"/>
          </p:nvPr>
        </p:nvSpPr>
        <p:spPr>
          <a:xfrm>
            <a:off x="311700" y="715153"/>
            <a:ext cx="8520600" cy="4081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ko" sz="13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Spring Boot</a:t>
            </a:r>
            <a:endParaRPr sz="1300" dirty="0">
              <a:solidFill>
                <a:schemeClr val="tx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sz="13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V</a:t>
            </a:r>
            <a:r>
              <a:rPr lang="en-US" altLang="ko" sz="13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ue.js</a:t>
            </a:r>
            <a:r>
              <a:rPr lang="ko" sz="13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를 이용한 반응형 웹 구현</a:t>
            </a:r>
            <a:endParaRPr lang="en-US" altLang="ko" sz="1300" dirty="0">
              <a:solidFill>
                <a:schemeClr val="tx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MySQL</a:t>
            </a:r>
            <a:endParaRPr sz="1300" dirty="0">
              <a:solidFill>
                <a:schemeClr val="tx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sz="13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OPEN API 를 이용한 REST API 구축</a:t>
            </a:r>
            <a:endParaRPr sz="1300" dirty="0">
              <a:solidFill>
                <a:schemeClr val="tx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marL="825500" lvl="1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ko" sz="12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CLOVA OCR</a:t>
            </a:r>
            <a:endParaRPr lang="en-US" altLang="ko" sz="1200" dirty="0">
              <a:solidFill>
                <a:schemeClr val="tx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marL="825500" lvl="1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ko" sz="12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CLOVA TTS</a:t>
            </a:r>
            <a:endParaRPr lang="en-US" altLang="ko" sz="1200" dirty="0">
              <a:solidFill>
                <a:schemeClr val="tx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marL="825500" lvl="1" indent="-228600">
              <a:lnSpc>
                <a:spcPct val="200000"/>
              </a:lnSpc>
              <a:buFont typeface="Arial"/>
              <a:buAutoNum type="arabicParenR"/>
            </a:pPr>
            <a:r>
              <a:rPr lang="en-US" altLang="ko" sz="12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CLOVA STT</a:t>
            </a:r>
            <a:endParaRPr lang="en-US" altLang="ko-KR" sz="1200" dirty="0">
              <a:solidFill>
                <a:schemeClr val="tx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marL="825500" lvl="1" indent="-228600">
              <a:lnSpc>
                <a:spcPct val="200000"/>
              </a:lnSpc>
              <a:buFont typeface="Arial"/>
              <a:buAutoNum type="arabicParenR"/>
            </a:pPr>
            <a:r>
              <a:rPr lang="en-US" altLang="ko" sz="12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PAPAGO</a:t>
            </a:r>
            <a:endParaRPr lang="en-US" altLang="ko-KR" sz="1200" dirty="0">
              <a:solidFill>
                <a:schemeClr val="tx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marL="825500" lvl="1" indent="-228600">
              <a:lnSpc>
                <a:spcPct val="200000"/>
              </a:lnSpc>
              <a:buFont typeface="Arial"/>
              <a:buAutoNum type="arabicParenR"/>
            </a:pPr>
            <a:r>
              <a:rPr lang="en-US" altLang="ko" sz="12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Google, KAKAO LOGIN(OAuth 2.0)</a:t>
            </a:r>
            <a:endParaRPr lang="en-US" altLang="ko-KR" sz="1200" dirty="0">
              <a:solidFill>
                <a:schemeClr val="tx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5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주요 기술</a:t>
            </a:r>
            <a:endParaRPr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8F2957-1DF1-4DAC-8352-8801EBA27FA6}"/>
              </a:ext>
            </a:extLst>
          </p:cNvPr>
          <p:cNvSpPr/>
          <p:nvPr/>
        </p:nvSpPr>
        <p:spPr>
          <a:xfrm>
            <a:off x="408924" y="278610"/>
            <a:ext cx="681322" cy="51981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시스템 아키텍처</a:t>
            </a:r>
            <a:endParaRPr sz="1400" b="1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  <a:cs typeface="Nanum Gothic"/>
              <a:sym typeface="Nanum Gothic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SzPts val="990"/>
              <a:buNone/>
            </a:pPr>
            <a:endParaRPr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026" name="Picture 2" descr="D:\Com4Rang\Downloads\smartpho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474" y="2343906"/>
            <a:ext cx="757428" cy="75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Com4Rang\Downloads\monito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902" y="2343906"/>
            <a:ext cx="757428" cy="75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4572860" y="1251994"/>
            <a:ext cx="2842592" cy="3317573"/>
          </a:xfrm>
          <a:prstGeom prst="roundRect">
            <a:avLst/>
          </a:prstGeom>
          <a:noFill/>
          <a:ln>
            <a:solidFill>
              <a:srgbClr val="55C3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4779131" y="1531590"/>
            <a:ext cx="2438400" cy="127835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779131" y="3033972"/>
            <a:ext cx="2438400" cy="127835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4010886" y="2653314"/>
            <a:ext cx="23098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4010886" y="2758089"/>
            <a:ext cx="21431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803698" y="1970158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OTF_ac ExtraBold" pitchFamily="34" charset="-127"/>
                <a:ea typeface="나눔스퀘어OTF_ac ExtraBold" pitchFamily="34" charset="-127"/>
              </a:rPr>
              <a:t>Client</a:t>
            </a:r>
            <a:endParaRPr lang="ko-KR" altLang="en-US" dirty="0">
              <a:latin typeface="나눔스퀘어OTF_ac ExtraBold" pitchFamily="34" charset="-127"/>
              <a:ea typeface="나눔스퀘어OTF_ac ExtraBold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94472" y="884583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OTF_ac ExtraBold" pitchFamily="34" charset="-127"/>
                <a:ea typeface="나눔스퀘어OTF_ac ExtraBold" pitchFamily="34" charset="-127"/>
              </a:rPr>
              <a:t>Web Server</a:t>
            </a:r>
            <a:endParaRPr lang="ko-KR" altLang="en-US" dirty="0">
              <a:latin typeface="나눔스퀘어OTF_ac ExtraBold" pitchFamily="34" charset="-127"/>
              <a:ea typeface="나눔스퀘어OTF_ac ExtraBold" pitchFamily="34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064847" y="1696899"/>
            <a:ext cx="874643" cy="4118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</a:rPr>
              <a:t>음성</a:t>
            </a:r>
            <a:endParaRPr lang="en-US" altLang="ko-KR" sz="1100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  <a:p>
            <a:pPr algn="ctr"/>
            <a:r>
              <a:rPr lang="ko-KR" altLang="en-US" sz="1100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</a:rPr>
              <a:t>문서 변환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5064846" y="2261177"/>
            <a:ext cx="874643" cy="4118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</a:rPr>
              <a:t>이미지</a:t>
            </a:r>
            <a:endParaRPr lang="en-US" altLang="ko-KR" sz="1100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  <a:p>
            <a:pPr algn="ctr"/>
            <a:r>
              <a:rPr lang="ko-KR" altLang="en-US" sz="1100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</a:rPr>
              <a:t>문서 변환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6107659" y="1696899"/>
            <a:ext cx="874643" cy="4118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</a:rPr>
              <a:t>문사</a:t>
            </a:r>
            <a:endParaRPr lang="en-US" altLang="ko-KR" sz="1100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  <a:p>
            <a:pPr algn="ctr"/>
            <a:r>
              <a:rPr lang="ko-KR" altLang="en-US" sz="1100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</a:rPr>
              <a:t>음성 변환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107659" y="2261177"/>
            <a:ext cx="874643" cy="4118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</a:rPr>
              <a:t>문서번역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064049" y="3205752"/>
            <a:ext cx="874643" cy="4118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</a:rPr>
              <a:t>STT</a:t>
            </a:r>
            <a:endParaRPr lang="ko-KR" altLang="en-US" sz="1100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064048" y="3770030"/>
            <a:ext cx="874643" cy="4118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</a:rPr>
              <a:t>OCR</a:t>
            </a:r>
            <a:endParaRPr lang="ko-KR" altLang="en-US" sz="1100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6106861" y="3205752"/>
            <a:ext cx="874643" cy="4118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</a:rPr>
              <a:t>TTS</a:t>
            </a:r>
            <a:endParaRPr lang="ko-KR" altLang="en-US" sz="1100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106861" y="3770030"/>
            <a:ext cx="874643" cy="4118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</a:rPr>
              <a:t>PAPAGO</a:t>
            </a:r>
            <a:endParaRPr lang="ko-KR" altLang="en-US" sz="1100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0311C2E-C0CE-4C3D-AF31-DD8D0C330251}"/>
              </a:ext>
            </a:extLst>
          </p:cNvPr>
          <p:cNvSpPr/>
          <p:nvPr/>
        </p:nvSpPr>
        <p:spPr>
          <a:xfrm>
            <a:off x="408924" y="278610"/>
            <a:ext cx="681322" cy="51981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</TotalTime>
  <Words>2361</Words>
  <Application>Microsoft Office PowerPoint</Application>
  <PresentationFormat>화면 슬라이드 쇼(16:9)</PresentationFormat>
  <Paragraphs>349</Paragraphs>
  <Slides>27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비트로 코어 OTF</vt:lpstr>
      <vt:lpstr>나눔스퀘어OTF_ac ExtraBold</vt:lpstr>
      <vt:lpstr>나눔스퀘어OTF_ac</vt:lpstr>
      <vt:lpstr>D2Coding</vt:lpstr>
      <vt:lpstr>나눔스퀘어OTF_ac Light</vt:lpstr>
      <vt:lpstr>Arial</vt:lpstr>
      <vt:lpstr>Nanum Gothic</vt:lpstr>
      <vt:lpstr>Simple Light</vt:lpstr>
      <vt:lpstr>PowerPoint 프레젠테이션</vt:lpstr>
      <vt:lpstr>목차</vt:lpstr>
      <vt:lpstr>사전조사</vt:lpstr>
      <vt:lpstr>PowerPoint 프레젠테이션</vt:lpstr>
      <vt:lpstr>일정 계획 </vt:lpstr>
      <vt:lpstr>PowerPoint 프레젠테이션</vt:lpstr>
      <vt:lpstr>역할 분배</vt:lpstr>
      <vt:lpstr>주요 기술</vt:lpstr>
      <vt:lpstr>시스템 아키텍처 </vt:lpstr>
      <vt:lpstr>요구사항 명세서 </vt:lpstr>
      <vt:lpstr>PowerPoint 프레젠테이션</vt:lpstr>
      <vt:lpstr>DB 설계</vt:lpstr>
      <vt:lpstr>PowerPoint 프레젠테이션</vt:lpstr>
      <vt:lpstr>테이블 명세서 (USER_TABLE)</vt:lpstr>
      <vt:lpstr>테이블 명세서 (USER_TABLE) </vt:lpstr>
      <vt:lpstr>테이블 명세서 (USER_TABLE)</vt:lpstr>
      <vt:lpstr>PowerPoint 프레젠테이션</vt:lpstr>
      <vt:lpstr>PowerPoint 프레젠테이션</vt:lpstr>
      <vt:lpstr>PowerPoint 프레젠테이션</vt:lpstr>
      <vt:lpstr>PowerPoint 프레젠테이션</vt:lpstr>
      <vt:lpstr>화면 구성 설계</vt:lpstr>
      <vt:lpstr>화면 구성 설계</vt:lpstr>
      <vt:lpstr>화면 구성 설계</vt:lpstr>
      <vt:lpstr>화면 구성 설계</vt:lpstr>
      <vt:lpstr>화면 구성 설계</vt:lpstr>
      <vt:lpstr>화면 구성 설계</vt:lpstr>
      <vt:lpstr>배포 환경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Com4Rang</dc:creator>
  <cp:lastModifiedBy>정 다훈</cp:lastModifiedBy>
  <cp:revision>36</cp:revision>
  <dcterms:modified xsi:type="dcterms:W3CDTF">2022-03-23T09:38:56Z</dcterms:modified>
</cp:coreProperties>
</file>